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Lst>
  <p:sldSz cx="14630400" cy="8229600"/>
  <p:notesSz cx="8229600" cy="14630400"/>
  <p:embeddedFontLst>
    <p:embeddedFont>
      <p:font typeface="Montserrat" panose="00000500000000000000" pitchFamily="2" charset="0"/>
      <p:regular r:id="rId16"/>
    </p:embeddedFont>
  </p:embeddedFontLst>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51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13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AFCBF8"/>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CCCCCC"/>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es-AR"/>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www.fintechweekly.com/magazine/articles/ai-model-drift-management-fintech-applications"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hyperlink" Target="https://www.escencialconsultora.com.ar/novedades/35/ajuste-por-inflacion-paso-a-paso" TargetMode="External"/><Relationship Id="rId5" Type="http://schemas.openxmlformats.org/officeDocument/2006/relationships/hyperlink" Target="https://www.facpce.org.ar/indices-facpce/" TargetMode="External"/><Relationship Id="rId4" Type="http://schemas.openxmlformats.org/officeDocument/2006/relationships/hyperlink" Target="https://www.evidentlyai.com/ml-in-production/data-drif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949440" y="0"/>
            <a:ext cx="7680960" cy="8229600"/>
          </a:xfrm>
          <a:prstGeom prst="rect">
            <a:avLst/>
          </a:prstGeom>
        </p:spPr>
      </p:pic>
      <p:sp>
        <p:nvSpPr>
          <p:cNvPr id="3" name="Text 0"/>
          <p:cNvSpPr/>
          <p:nvPr/>
        </p:nvSpPr>
        <p:spPr>
          <a:xfrm>
            <a:off x="758309" y="1259205"/>
            <a:ext cx="4561284" cy="570071"/>
          </a:xfrm>
          <a:prstGeom prst="rect">
            <a:avLst/>
          </a:prstGeom>
          <a:noFill/>
          <a:ln/>
        </p:spPr>
        <p:txBody>
          <a:bodyPr wrap="none" lIns="0" tIns="0" rIns="0" bIns="0" rtlCol="0" anchor="t"/>
          <a:lstStyle/>
          <a:p>
            <a:pPr marL="0" indent="0" algn="l">
              <a:lnSpc>
                <a:spcPts val="4450"/>
              </a:lnSpc>
              <a:buNone/>
            </a:pPr>
            <a:r>
              <a:rPr lang="en-US" sz="3550" b="1" dirty="0">
                <a:solidFill>
                  <a:srgbClr val="2E3C4E"/>
                </a:solidFill>
                <a:latin typeface="Barlow Bold" pitchFamily="34" charset="0"/>
                <a:ea typeface="Barlow Bold" pitchFamily="34" charset="-122"/>
                <a:cs typeface="Barlow Bold" pitchFamily="34" charset="-120"/>
              </a:rPr>
              <a:t>Problema 2</a:t>
            </a:r>
            <a:endParaRPr lang="en-US" sz="3550" dirty="0"/>
          </a:p>
        </p:txBody>
      </p:sp>
      <p:sp>
        <p:nvSpPr>
          <p:cNvPr id="4" name="Text 1"/>
          <p:cNvSpPr/>
          <p:nvPr/>
        </p:nvSpPr>
        <p:spPr>
          <a:xfrm>
            <a:off x="758309" y="1915835"/>
            <a:ext cx="5798582" cy="2850833"/>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Data Drifting: El Desafío Oculto en los Modelos de Machine Learning</a:t>
            </a:r>
            <a:endParaRPr lang="en-US" sz="4450" dirty="0"/>
          </a:p>
        </p:txBody>
      </p:sp>
      <p:sp>
        <p:nvSpPr>
          <p:cNvPr id="5" name="Text 2"/>
          <p:cNvSpPr/>
          <p:nvPr/>
        </p:nvSpPr>
        <p:spPr>
          <a:xfrm>
            <a:off x="758309" y="4853226"/>
            <a:ext cx="5798582" cy="855107"/>
          </a:xfrm>
          <a:prstGeom prst="rect">
            <a:avLst/>
          </a:prstGeom>
          <a:noFill/>
          <a:ln/>
        </p:spPr>
        <p:txBody>
          <a:bodyPr wrap="square" lIns="0" tIns="0" rIns="0" bIns="0" rtlCol="0" anchor="t"/>
          <a:lstStyle/>
          <a:p>
            <a:pPr marL="0" indent="0" algn="l">
              <a:lnSpc>
                <a:spcPts val="3350"/>
              </a:lnSpc>
              <a:buNone/>
            </a:pPr>
            <a:r>
              <a:rPr lang="en-US" sz="2650" b="1" u="sng" dirty="0">
                <a:solidFill>
                  <a:srgbClr val="2E3C4E"/>
                </a:solidFill>
                <a:latin typeface="Barlow Bold" pitchFamily="34" charset="0"/>
                <a:ea typeface="Barlow Bold" pitchFamily="34" charset="-122"/>
                <a:cs typeface="Barlow Bold" pitchFamily="34" charset="-120"/>
              </a:rPr>
              <a:t>Alumnos:</a:t>
            </a:r>
            <a:r>
              <a:rPr lang="en-US" sz="2650" b="1" dirty="0">
                <a:solidFill>
                  <a:srgbClr val="2E3C4E"/>
                </a:solidFill>
                <a:latin typeface="Barlow Bold" pitchFamily="34" charset="0"/>
                <a:ea typeface="Barlow Bold" pitchFamily="34" charset="-122"/>
                <a:cs typeface="Barlow Bold" pitchFamily="34" charset="-120"/>
              </a:rPr>
              <a:t> Santiago Turuguet - Analia Jaime</a:t>
            </a:r>
            <a:endParaRPr lang="en-US" sz="2650" dirty="0"/>
          </a:p>
        </p:txBody>
      </p:sp>
      <p:sp>
        <p:nvSpPr>
          <p:cNvPr id="6" name="Text 3"/>
          <p:cNvSpPr/>
          <p:nvPr/>
        </p:nvSpPr>
        <p:spPr>
          <a:xfrm>
            <a:off x="758309" y="6033254"/>
            <a:ext cx="5798582"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Laboratorio de Implementación I</a:t>
            </a:r>
            <a:endParaRPr lang="en-US" sz="1700" dirty="0"/>
          </a:p>
        </p:txBody>
      </p:sp>
      <p:sp>
        <p:nvSpPr>
          <p:cNvPr id="7" name="Text 4"/>
          <p:cNvSpPr/>
          <p:nvPr/>
        </p:nvSpPr>
        <p:spPr>
          <a:xfrm>
            <a:off x="758309" y="6623685"/>
            <a:ext cx="5798582" cy="346710"/>
          </a:xfrm>
          <a:prstGeom prst="rect">
            <a:avLst/>
          </a:prstGeom>
          <a:noFill/>
          <a:ln/>
        </p:spPr>
        <p:txBody>
          <a:bodyPr wrap="non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Universidad Austral</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42580" y="506492"/>
            <a:ext cx="5411986" cy="603885"/>
          </a:xfrm>
          <a:prstGeom prst="rect">
            <a:avLst/>
          </a:prstGeom>
          <a:noFill/>
          <a:ln/>
        </p:spPr>
        <p:txBody>
          <a:bodyPr wrap="none" lIns="0" tIns="0" rIns="0" bIns="0" rtlCol="0" anchor="t"/>
          <a:lstStyle/>
          <a:p>
            <a:pPr marL="0" indent="0" algn="l">
              <a:lnSpc>
                <a:spcPts val="4750"/>
              </a:lnSpc>
              <a:buNone/>
            </a:pPr>
            <a:r>
              <a:rPr lang="en-US" sz="3800" b="1" dirty="0">
                <a:solidFill>
                  <a:srgbClr val="2E3C4E"/>
                </a:solidFill>
                <a:latin typeface="Barlow Bold" pitchFamily="34" charset="0"/>
                <a:ea typeface="Barlow Bold" pitchFamily="34" charset="-122"/>
                <a:cs typeface="Barlow Bold" pitchFamily="34" charset="-120"/>
              </a:rPr>
              <a:t>DEFINIENDO LOS INDICES</a:t>
            </a:r>
            <a:endParaRPr lang="en-US" sz="3800" dirty="0"/>
          </a:p>
        </p:txBody>
      </p:sp>
      <p:sp>
        <p:nvSpPr>
          <p:cNvPr id="3" name="Text 1"/>
          <p:cNvSpPr/>
          <p:nvPr/>
        </p:nvSpPr>
        <p:spPr>
          <a:xfrm>
            <a:off x="642580" y="1385768"/>
            <a:ext cx="13345239" cy="293727"/>
          </a:xfrm>
          <a:prstGeom prst="rect">
            <a:avLst/>
          </a:prstGeom>
          <a:noFill/>
          <a:ln/>
        </p:spPr>
        <p:txBody>
          <a:bodyPr wrap="none" lIns="0" tIns="0" rIns="0" bIns="0" rtlCol="0" anchor="t"/>
          <a:lstStyle/>
          <a:p>
            <a:pPr marL="0" indent="0" algn="l">
              <a:lnSpc>
                <a:spcPts val="2300"/>
              </a:lnSpc>
              <a:buNone/>
            </a:pPr>
            <a:r>
              <a:rPr lang="en-US" sz="1400" b="1" dirty="0">
                <a:solidFill>
                  <a:srgbClr val="000000"/>
                </a:solidFill>
                <a:latin typeface="Montserrat" pitchFamily="34" charset="0"/>
                <a:ea typeface="Montserrat" pitchFamily="34" charset="-122"/>
                <a:cs typeface="Montserrat" pitchFamily="34" charset="-120"/>
              </a:rPr>
              <a:t>1.Indice de la FACPCE</a:t>
            </a:r>
            <a:endParaRPr lang="en-US" sz="1400" dirty="0"/>
          </a:p>
        </p:txBody>
      </p:sp>
      <p:sp>
        <p:nvSpPr>
          <p:cNvPr id="4" name="Text 2"/>
          <p:cNvSpPr/>
          <p:nvPr/>
        </p:nvSpPr>
        <p:spPr>
          <a:xfrm>
            <a:off x="642580" y="1885950"/>
            <a:ext cx="13345239" cy="881182"/>
          </a:xfrm>
          <a:prstGeom prst="rect">
            <a:avLst/>
          </a:prstGeom>
          <a:noFill/>
          <a:ln/>
        </p:spPr>
        <p:txBody>
          <a:bodyPr wrap="square" lIns="0" tIns="0" rIns="0" bIns="0" rtlCol="0" anchor="t"/>
          <a:lstStyle/>
          <a:p>
            <a:pPr marL="0" indent="0" algn="l">
              <a:lnSpc>
                <a:spcPts val="2300"/>
              </a:lnSpc>
              <a:buNone/>
            </a:pPr>
            <a:r>
              <a:rPr lang="en-US" sz="1400" dirty="0">
                <a:solidFill>
                  <a:srgbClr val="000000"/>
                </a:solidFill>
                <a:latin typeface="Montserrat" pitchFamily="34" charset="0"/>
                <a:ea typeface="Montserrat" pitchFamily="34" charset="-122"/>
                <a:cs typeface="Montserrat" pitchFamily="34" charset="-120"/>
              </a:rPr>
              <a:t>El Índice de la FACPCE se utiliza para ajustar por inflación en procesos contables. Su </a:t>
            </a:r>
            <a:r>
              <a:rPr lang="en-US" sz="1400" b="1" dirty="0">
                <a:solidFill>
                  <a:srgbClr val="000000"/>
                </a:solidFill>
                <a:latin typeface="Montserrat" pitchFamily="34" charset="0"/>
                <a:ea typeface="Montserrat" pitchFamily="34" charset="-122"/>
                <a:cs typeface="Montserrat" pitchFamily="34" charset="-120"/>
              </a:rPr>
              <a:t>objetivo es reexpresar los estados financieros</a:t>
            </a:r>
            <a:r>
              <a:rPr lang="en-US" sz="1400" dirty="0">
                <a:solidFill>
                  <a:srgbClr val="000000"/>
                </a:solidFill>
                <a:latin typeface="Montserrat" pitchFamily="34" charset="0"/>
                <a:ea typeface="Montserrat" pitchFamily="34" charset="-122"/>
                <a:cs typeface="Montserrat" pitchFamily="34" charset="-120"/>
              </a:rPr>
              <a:t> para reflejar el impacto de la inflación, asegurando que todos los valores queden expresados en moneda homogénea al cierre del ejercicio. En Argentina, su aplicación está regulada por la RT 6, modificada posteriormente por la RT 59.</a:t>
            </a:r>
            <a:endParaRPr lang="en-US" sz="1400" dirty="0"/>
          </a:p>
        </p:txBody>
      </p:sp>
      <p:sp>
        <p:nvSpPr>
          <p:cNvPr id="5" name="Text 3"/>
          <p:cNvSpPr/>
          <p:nvPr/>
        </p:nvSpPr>
        <p:spPr>
          <a:xfrm>
            <a:off x="642580" y="2973586"/>
            <a:ext cx="13345239" cy="587454"/>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000000"/>
                </a:solidFill>
                <a:latin typeface="Montserrat" pitchFamily="34" charset="0"/>
                <a:ea typeface="Montserrat" pitchFamily="34" charset="-122"/>
                <a:cs typeface="Montserrat" pitchFamily="34" charset="-120"/>
              </a:rPr>
              <a:t>Proceso técnico complejo, que combina la evolución del Índice de Precios al Consumidor (</a:t>
            </a:r>
            <a:r>
              <a:rPr lang="en-US" sz="1400" b="1" dirty="0">
                <a:solidFill>
                  <a:srgbClr val="000000"/>
                </a:solidFill>
                <a:latin typeface="Montserrat" pitchFamily="34" charset="0"/>
                <a:ea typeface="Montserrat" pitchFamily="34" charset="-122"/>
                <a:cs typeface="Montserrat" pitchFamily="34" charset="-120"/>
              </a:rPr>
              <a:t>IPC</a:t>
            </a:r>
            <a:r>
              <a:rPr lang="en-US" sz="1400" dirty="0">
                <a:solidFill>
                  <a:srgbClr val="000000"/>
                </a:solidFill>
                <a:latin typeface="Montserrat" pitchFamily="34" charset="0"/>
                <a:ea typeface="Montserrat" pitchFamily="34" charset="-122"/>
                <a:cs typeface="Montserrat" pitchFamily="34" charset="-120"/>
              </a:rPr>
              <a:t>) con la de los Índices de Precios Internos al por Mayor (</a:t>
            </a:r>
            <a:r>
              <a:rPr lang="en-US" sz="1400" b="1" dirty="0">
                <a:solidFill>
                  <a:srgbClr val="000000"/>
                </a:solidFill>
                <a:latin typeface="Montserrat" pitchFamily="34" charset="0"/>
                <a:ea typeface="Montserrat" pitchFamily="34" charset="-122"/>
                <a:cs typeface="Montserrat" pitchFamily="34" charset="-120"/>
              </a:rPr>
              <a:t>IPIM</a:t>
            </a:r>
            <a:r>
              <a:rPr lang="en-US" sz="1400" dirty="0">
                <a:solidFill>
                  <a:srgbClr val="000000"/>
                </a:solidFill>
                <a:latin typeface="Montserrat" pitchFamily="34" charset="0"/>
                <a:ea typeface="Montserrat" pitchFamily="34" charset="-122"/>
                <a:cs typeface="Montserrat" pitchFamily="34" charset="-120"/>
              </a:rPr>
              <a:t>).</a:t>
            </a:r>
            <a:endParaRPr lang="en-US" sz="1400" dirty="0"/>
          </a:p>
        </p:txBody>
      </p:sp>
      <p:sp>
        <p:nvSpPr>
          <p:cNvPr id="6" name="Text 4"/>
          <p:cNvSpPr/>
          <p:nvPr/>
        </p:nvSpPr>
        <p:spPr>
          <a:xfrm>
            <a:off x="642580" y="3625215"/>
            <a:ext cx="13345239" cy="587454"/>
          </a:xfrm>
          <a:prstGeom prst="rect">
            <a:avLst/>
          </a:prstGeom>
          <a:noFill/>
          <a:ln/>
        </p:spPr>
        <p:txBody>
          <a:bodyPr wrap="square" lIns="0" tIns="0" rIns="0" bIns="0" rtlCol="0" anchor="t"/>
          <a:lstStyle/>
          <a:p>
            <a:pPr marL="342900" indent="-342900" algn="l">
              <a:lnSpc>
                <a:spcPts val="2300"/>
              </a:lnSpc>
              <a:buSzPct val="100000"/>
              <a:buChar char="•"/>
            </a:pPr>
            <a:r>
              <a:rPr lang="en-US" sz="1400" dirty="0">
                <a:solidFill>
                  <a:srgbClr val="000000"/>
                </a:solidFill>
                <a:latin typeface="Montserrat" pitchFamily="34" charset="0"/>
                <a:ea typeface="Montserrat" pitchFamily="34" charset="-122"/>
                <a:cs typeface="Montserrat" pitchFamily="34" charset="-120"/>
              </a:rPr>
              <a:t>Es un </a:t>
            </a:r>
            <a:r>
              <a:rPr lang="en-US" sz="1400" b="1" dirty="0">
                <a:solidFill>
                  <a:srgbClr val="000000"/>
                </a:solidFill>
                <a:latin typeface="Montserrat" pitchFamily="34" charset="0"/>
                <a:ea typeface="Montserrat" pitchFamily="34" charset="-122"/>
                <a:cs typeface="Montserrat" pitchFamily="34" charset="-120"/>
              </a:rPr>
              <a:t>indice ampliamente utilizado a nivel nacional</a:t>
            </a:r>
            <a:r>
              <a:rPr lang="en-US" sz="1400" dirty="0">
                <a:solidFill>
                  <a:srgbClr val="000000"/>
                </a:solidFill>
                <a:latin typeface="Montserrat" pitchFamily="34" charset="0"/>
                <a:ea typeface="Montserrat" pitchFamily="34" charset="-122"/>
                <a:cs typeface="Montserrat" pitchFamily="34" charset="-120"/>
              </a:rPr>
              <a:t> con el objetivo de  medir estados financieros en términos reales permitiendo visualizar  el crecimiento patrimonial y financiero de una organización a lo largo del tiempo.</a:t>
            </a:r>
            <a:endParaRPr lang="en-US" sz="1400" dirty="0"/>
          </a:p>
        </p:txBody>
      </p:sp>
      <p:sp>
        <p:nvSpPr>
          <p:cNvPr id="7" name="Text 5"/>
          <p:cNvSpPr/>
          <p:nvPr/>
        </p:nvSpPr>
        <p:spPr>
          <a:xfrm>
            <a:off x="642580" y="4419124"/>
            <a:ext cx="13345239" cy="293727"/>
          </a:xfrm>
          <a:prstGeom prst="rect">
            <a:avLst/>
          </a:prstGeom>
          <a:noFill/>
          <a:ln/>
        </p:spPr>
        <p:txBody>
          <a:bodyPr wrap="none" lIns="0" tIns="0" rIns="0" bIns="0" rtlCol="0" anchor="t"/>
          <a:lstStyle/>
          <a:p>
            <a:pPr marL="0" indent="0" algn="l">
              <a:lnSpc>
                <a:spcPts val="2300"/>
              </a:lnSpc>
              <a:buNone/>
            </a:pPr>
            <a:r>
              <a:rPr lang="en-US" sz="1400" b="1" dirty="0">
                <a:solidFill>
                  <a:srgbClr val="000000"/>
                </a:solidFill>
                <a:latin typeface="Montserrat" pitchFamily="34" charset="0"/>
                <a:ea typeface="Montserrat" pitchFamily="34" charset="-122"/>
                <a:cs typeface="Montserrat" pitchFamily="34" charset="-120"/>
              </a:rPr>
              <a:t>2.Indice de Dólar Oficial BNA</a:t>
            </a:r>
            <a:endParaRPr lang="en-US" sz="1400" dirty="0"/>
          </a:p>
        </p:txBody>
      </p:sp>
      <p:sp>
        <p:nvSpPr>
          <p:cNvPr id="8" name="Text 6"/>
          <p:cNvSpPr/>
          <p:nvPr/>
        </p:nvSpPr>
        <p:spPr>
          <a:xfrm>
            <a:off x="642580" y="4919305"/>
            <a:ext cx="13345239" cy="587454"/>
          </a:xfrm>
          <a:prstGeom prst="rect">
            <a:avLst/>
          </a:prstGeom>
          <a:noFill/>
          <a:ln/>
        </p:spPr>
        <p:txBody>
          <a:bodyPr wrap="square" lIns="0" tIns="0" rIns="0" bIns="0" rtlCol="0" anchor="t"/>
          <a:lstStyle/>
          <a:p>
            <a:pPr marL="0" indent="0" algn="l">
              <a:lnSpc>
                <a:spcPts val="2300"/>
              </a:lnSpc>
              <a:buNone/>
            </a:pPr>
            <a:r>
              <a:rPr lang="en-US" sz="1400" dirty="0">
                <a:solidFill>
                  <a:srgbClr val="000000"/>
                </a:solidFill>
                <a:latin typeface="Montserrat" pitchFamily="34" charset="0"/>
                <a:ea typeface="Montserrat" pitchFamily="34" charset="-122"/>
                <a:cs typeface="Montserrat" pitchFamily="34" charset="-120"/>
              </a:rPr>
              <a:t>El Índice de Dólar Oficial BNA es un </a:t>
            </a:r>
            <a:r>
              <a:rPr lang="en-US" sz="1400" b="1" dirty="0">
                <a:solidFill>
                  <a:srgbClr val="000000"/>
                </a:solidFill>
                <a:latin typeface="Montserrat" pitchFamily="34" charset="0"/>
                <a:ea typeface="Montserrat" pitchFamily="34" charset="-122"/>
                <a:cs typeface="Montserrat" pitchFamily="34" charset="-120"/>
              </a:rPr>
              <a:t>indice de actualización monetaria</a:t>
            </a:r>
            <a:r>
              <a:rPr lang="en-US" sz="1400" dirty="0">
                <a:solidFill>
                  <a:srgbClr val="000000"/>
                </a:solidFill>
                <a:latin typeface="Montserrat" pitchFamily="34" charset="0"/>
                <a:ea typeface="Montserrat" pitchFamily="34" charset="-122"/>
                <a:cs typeface="Montserrat" pitchFamily="34" charset="-120"/>
              </a:rPr>
              <a:t> construido a partir de la serie histórica del tipo de cambio oficial del Banco Nación (</a:t>
            </a:r>
            <a:r>
              <a:rPr lang="en-US" sz="1400" b="1" dirty="0">
                <a:solidFill>
                  <a:srgbClr val="000000"/>
                </a:solidFill>
                <a:latin typeface="Montserrat" pitchFamily="34" charset="0"/>
                <a:ea typeface="Montserrat" pitchFamily="34" charset="-122"/>
                <a:cs typeface="Montserrat" pitchFamily="34" charset="-120"/>
              </a:rPr>
              <a:t>BNA</a:t>
            </a:r>
            <a:r>
              <a:rPr lang="en-US" sz="1400" dirty="0">
                <a:solidFill>
                  <a:srgbClr val="000000"/>
                </a:solidFill>
                <a:latin typeface="Montserrat" pitchFamily="34" charset="0"/>
                <a:ea typeface="Montserrat" pitchFamily="34" charset="-122"/>
                <a:cs typeface="Montserrat" pitchFamily="34" charset="-120"/>
              </a:rPr>
              <a:t>).</a:t>
            </a:r>
            <a:endParaRPr lang="en-US" sz="1400" dirty="0"/>
          </a:p>
        </p:txBody>
      </p:sp>
      <p:sp>
        <p:nvSpPr>
          <p:cNvPr id="9" name="Text 7"/>
          <p:cNvSpPr/>
          <p:nvPr/>
        </p:nvSpPr>
        <p:spPr>
          <a:xfrm>
            <a:off x="642580" y="5713214"/>
            <a:ext cx="13345239" cy="293727"/>
          </a:xfrm>
          <a:prstGeom prst="rect">
            <a:avLst/>
          </a:prstGeom>
          <a:noFill/>
          <a:ln/>
        </p:spPr>
        <p:txBody>
          <a:bodyPr wrap="none" lIns="0" tIns="0" rIns="0" bIns="0" rtlCol="0" anchor="t"/>
          <a:lstStyle/>
          <a:p>
            <a:pPr marL="0" indent="0" algn="l">
              <a:lnSpc>
                <a:spcPts val="2300"/>
              </a:lnSpc>
              <a:buNone/>
            </a:pPr>
            <a:r>
              <a:rPr lang="en-US" sz="1400" dirty="0">
                <a:solidFill>
                  <a:srgbClr val="000000"/>
                </a:solidFill>
                <a:latin typeface="Montserrat" pitchFamily="34" charset="0"/>
                <a:ea typeface="Montserrat" pitchFamily="34" charset="-122"/>
                <a:cs typeface="Montserrat" pitchFamily="34" charset="-120"/>
              </a:rPr>
              <a:t>Se utiliza como unidad de referencia para:</a:t>
            </a:r>
            <a:endParaRPr lang="en-US" sz="1400" dirty="0"/>
          </a:p>
        </p:txBody>
      </p:sp>
      <p:sp>
        <p:nvSpPr>
          <p:cNvPr id="10" name="Text 8"/>
          <p:cNvSpPr/>
          <p:nvPr/>
        </p:nvSpPr>
        <p:spPr>
          <a:xfrm>
            <a:off x="642580" y="6213396"/>
            <a:ext cx="13345239" cy="293727"/>
          </a:xfrm>
          <a:prstGeom prst="rect">
            <a:avLst/>
          </a:prstGeom>
          <a:noFill/>
          <a:ln/>
        </p:spPr>
        <p:txBody>
          <a:bodyPr wrap="none" lIns="0" tIns="0" rIns="0" bIns="0" rtlCol="0" anchor="t"/>
          <a:lstStyle/>
          <a:p>
            <a:pPr marL="342900" indent="-342900" algn="l">
              <a:lnSpc>
                <a:spcPts val="2300"/>
              </a:lnSpc>
              <a:buSzPct val="100000"/>
              <a:buChar char="•"/>
            </a:pPr>
            <a:r>
              <a:rPr lang="en-US" sz="1400" dirty="0">
                <a:solidFill>
                  <a:srgbClr val="000000"/>
                </a:solidFill>
                <a:latin typeface="Montserrat" pitchFamily="34" charset="0"/>
                <a:ea typeface="Montserrat" pitchFamily="34" charset="-122"/>
                <a:cs typeface="Montserrat" pitchFamily="34" charset="-120"/>
              </a:rPr>
              <a:t>Modelos donde los</a:t>
            </a:r>
            <a:r>
              <a:rPr lang="en-US" sz="1400" b="1" dirty="0">
                <a:solidFill>
                  <a:srgbClr val="000000"/>
                </a:solidFill>
                <a:latin typeface="Montserrat" pitchFamily="34" charset="0"/>
                <a:ea typeface="Montserrat" pitchFamily="34" charset="-122"/>
                <a:cs typeface="Montserrat" pitchFamily="34" charset="-120"/>
              </a:rPr>
              <a:t> costos, precios o variables financieras</a:t>
            </a:r>
            <a:r>
              <a:rPr lang="en-US" sz="1400" dirty="0">
                <a:solidFill>
                  <a:srgbClr val="000000"/>
                </a:solidFill>
                <a:latin typeface="Montserrat" pitchFamily="34" charset="0"/>
                <a:ea typeface="Montserrat" pitchFamily="34" charset="-122"/>
                <a:cs typeface="Montserrat" pitchFamily="34" charset="-120"/>
              </a:rPr>
              <a:t> dependen del tipo de cambio.</a:t>
            </a:r>
            <a:endParaRPr lang="en-US" sz="1400" dirty="0"/>
          </a:p>
        </p:txBody>
      </p:sp>
      <p:sp>
        <p:nvSpPr>
          <p:cNvPr id="11" name="Text 9"/>
          <p:cNvSpPr/>
          <p:nvPr/>
        </p:nvSpPr>
        <p:spPr>
          <a:xfrm>
            <a:off x="642580" y="6571298"/>
            <a:ext cx="13345239" cy="293727"/>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000000"/>
                </a:solidFill>
                <a:latin typeface="Montserrat" pitchFamily="34" charset="0"/>
                <a:ea typeface="Montserrat" pitchFamily="34" charset="-122"/>
                <a:cs typeface="Montserrat" pitchFamily="34" charset="-120"/>
              </a:rPr>
              <a:t>Reducir las distorsiones generadas por el peso argentin</a:t>
            </a:r>
            <a:r>
              <a:rPr lang="en-US" sz="1400" dirty="0">
                <a:solidFill>
                  <a:srgbClr val="000000"/>
                </a:solidFill>
                <a:latin typeface="Montserrat" pitchFamily="34" charset="0"/>
                <a:ea typeface="Montserrat" pitchFamily="34" charset="-122"/>
                <a:cs typeface="Montserrat" pitchFamily="34" charset="-120"/>
              </a:rPr>
              <a:t>o en contextos de alta inflación o depreciaciones abruptas.</a:t>
            </a:r>
            <a:endParaRPr lang="en-US" sz="1400" dirty="0"/>
          </a:p>
        </p:txBody>
      </p:sp>
      <p:sp>
        <p:nvSpPr>
          <p:cNvPr id="12" name="Text 10"/>
          <p:cNvSpPr/>
          <p:nvPr/>
        </p:nvSpPr>
        <p:spPr>
          <a:xfrm>
            <a:off x="642580" y="6929199"/>
            <a:ext cx="13345239" cy="293727"/>
          </a:xfrm>
          <a:prstGeom prst="rect">
            <a:avLst/>
          </a:prstGeom>
          <a:noFill/>
          <a:ln/>
        </p:spPr>
        <p:txBody>
          <a:bodyPr wrap="none" lIns="0" tIns="0" rIns="0" bIns="0" rtlCol="0" anchor="t"/>
          <a:lstStyle/>
          <a:p>
            <a:pPr marL="342900" indent="-342900" algn="l">
              <a:lnSpc>
                <a:spcPts val="2300"/>
              </a:lnSpc>
              <a:buSzPct val="100000"/>
              <a:buChar char="•"/>
            </a:pPr>
            <a:r>
              <a:rPr lang="en-US" sz="1400" b="1" dirty="0">
                <a:solidFill>
                  <a:srgbClr val="000000"/>
                </a:solidFill>
                <a:latin typeface="Montserrat" pitchFamily="34" charset="0"/>
                <a:ea typeface="Montserrat" pitchFamily="34" charset="-122"/>
                <a:cs typeface="Montserrat" pitchFamily="34" charset="-120"/>
              </a:rPr>
              <a:t>Ajustar ingresos, egresos o ganancias</a:t>
            </a:r>
            <a:r>
              <a:rPr lang="en-US" sz="1400" dirty="0">
                <a:solidFill>
                  <a:srgbClr val="000000"/>
                </a:solidFill>
                <a:latin typeface="Montserrat" pitchFamily="34" charset="0"/>
                <a:ea typeface="Montserrat" pitchFamily="34" charset="-122"/>
                <a:cs typeface="Montserrat" pitchFamily="34" charset="-120"/>
              </a:rPr>
              <a:t> para expresarlos en valores constantes en dólares.</a:t>
            </a:r>
            <a:endParaRPr lang="en-US" sz="1400" dirty="0"/>
          </a:p>
        </p:txBody>
      </p:sp>
      <p:sp>
        <p:nvSpPr>
          <p:cNvPr id="13" name="Text 11"/>
          <p:cNvSpPr/>
          <p:nvPr/>
        </p:nvSpPr>
        <p:spPr>
          <a:xfrm>
            <a:off x="642580" y="7429381"/>
            <a:ext cx="13345239" cy="293727"/>
          </a:xfrm>
          <a:prstGeom prst="rect">
            <a:avLst/>
          </a:prstGeom>
          <a:noFill/>
          <a:ln/>
        </p:spPr>
        <p:txBody>
          <a:bodyPr wrap="none" lIns="0" tIns="0" rIns="0" bIns="0" rtlCol="0" anchor="t"/>
          <a:lstStyle/>
          <a:p>
            <a:pPr marL="0" indent="0" algn="l">
              <a:lnSpc>
                <a:spcPts val="2300"/>
              </a:lnSpc>
              <a:buNone/>
            </a:pP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386"/>
          </a:xfrm>
          <a:prstGeom prst="rect">
            <a:avLst/>
          </a:prstGeom>
        </p:spPr>
      </p:pic>
      <p:sp>
        <p:nvSpPr>
          <p:cNvPr id="3" name="Shape 0"/>
          <p:cNvSpPr/>
          <p:nvPr/>
        </p:nvSpPr>
        <p:spPr>
          <a:xfrm>
            <a:off x="0" y="0"/>
            <a:ext cx="14630400" cy="8231386"/>
          </a:xfrm>
          <a:prstGeom prst="rect">
            <a:avLst/>
          </a:prstGeom>
          <a:solidFill>
            <a:srgbClr val="F2F2F2">
              <a:alpha val="80000"/>
            </a:srgbClr>
          </a:solidFill>
          <a:ln/>
        </p:spPr>
        <p:txBody>
          <a:bodyPr/>
          <a:lstStyle/>
          <a:p>
            <a:endParaRPr lang="es-AR"/>
          </a:p>
        </p:txBody>
      </p:sp>
      <p:sp>
        <p:nvSpPr>
          <p:cNvPr id="4" name="Text 1"/>
          <p:cNvSpPr/>
          <p:nvPr/>
        </p:nvSpPr>
        <p:spPr>
          <a:xfrm>
            <a:off x="516731" y="406003"/>
            <a:ext cx="4481751" cy="485775"/>
          </a:xfrm>
          <a:prstGeom prst="rect">
            <a:avLst/>
          </a:prstGeom>
          <a:noFill/>
          <a:ln/>
        </p:spPr>
        <p:txBody>
          <a:bodyPr wrap="none" lIns="0" tIns="0" rIns="0" bIns="0" rtlCol="0" anchor="t"/>
          <a:lstStyle/>
          <a:p>
            <a:pPr marL="0" indent="0" algn="l">
              <a:lnSpc>
                <a:spcPts val="3800"/>
              </a:lnSpc>
              <a:buNone/>
            </a:pPr>
            <a:r>
              <a:rPr lang="en-US" sz="3050" b="1" dirty="0">
                <a:solidFill>
                  <a:srgbClr val="1E2C3B"/>
                </a:solidFill>
                <a:latin typeface="Barlow Bold" pitchFamily="34" charset="0"/>
                <a:ea typeface="Barlow Bold" pitchFamily="34" charset="-122"/>
                <a:cs typeface="Barlow Bold" pitchFamily="34" charset="-120"/>
              </a:rPr>
              <a:t>Resultados experimentos </a:t>
            </a:r>
            <a:endParaRPr lang="en-US" sz="3050" dirty="0"/>
          </a:p>
        </p:txBody>
      </p:sp>
      <p:sp>
        <p:nvSpPr>
          <p:cNvPr id="5" name="Text 2"/>
          <p:cNvSpPr/>
          <p:nvPr/>
        </p:nvSpPr>
        <p:spPr>
          <a:xfrm>
            <a:off x="516731" y="950833"/>
            <a:ext cx="13596938" cy="1457325"/>
          </a:xfrm>
          <a:prstGeom prst="rect">
            <a:avLst/>
          </a:prstGeom>
          <a:noFill/>
          <a:ln/>
        </p:spPr>
        <p:txBody>
          <a:bodyPr wrap="square" lIns="0" tIns="0" rIns="0" bIns="0" rtlCol="0" anchor="t"/>
          <a:lstStyle/>
          <a:p>
            <a:pPr marL="0" indent="0" algn="l">
              <a:lnSpc>
                <a:spcPts val="3800"/>
              </a:lnSpc>
              <a:buNone/>
            </a:pPr>
            <a:r>
              <a:rPr lang="en-US" sz="3050" b="1" dirty="0">
                <a:solidFill>
                  <a:srgbClr val="2E3C4E"/>
                </a:solidFill>
                <a:latin typeface="Barlow Bold" pitchFamily="34" charset="0"/>
                <a:ea typeface="Barlow Bold" pitchFamily="34" charset="-122"/>
                <a:cs typeface="Barlow Bold" pitchFamily="34" charset="-120"/>
              </a:rPr>
              <a:t>Con 8 semillas hemos obtenido los siguientes resultados en base a la comparación del promedio de ganancias derivados de ajustar por inflación y el promedio de ganancias de ajustar por dolar oficial BNA. </a:t>
            </a:r>
            <a:endParaRPr lang="en-US" sz="3050" dirty="0"/>
          </a:p>
        </p:txBody>
      </p:sp>
      <p:pic>
        <p:nvPicPr>
          <p:cNvPr id="6" name="Image 1" descr="preencoded.png"/>
          <p:cNvPicPr>
            <a:picLocks noChangeAspect="1"/>
          </p:cNvPicPr>
          <p:nvPr/>
        </p:nvPicPr>
        <p:blipFill>
          <a:blip r:embed="rId4"/>
          <a:stretch>
            <a:fillRect/>
          </a:stretch>
        </p:blipFill>
        <p:spPr>
          <a:xfrm>
            <a:off x="3586639" y="2629614"/>
            <a:ext cx="7457123" cy="4439126"/>
          </a:xfrm>
          <a:prstGeom prst="rect">
            <a:avLst/>
          </a:prstGeom>
        </p:spPr>
      </p:pic>
      <p:sp>
        <p:nvSpPr>
          <p:cNvPr id="7" name="Text 3"/>
          <p:cNvSpPr/>
          <p:nvPr/>
        </p:nvSpPr>
        <p:spPr>
          <a:xfrm>
            <a:off x="516731" y="7234833"/>
            <a:ext cx="13596938" cy="590550"/>
          </a:xfrm>
          <a:prstGeom prst="rect">
            <a:avLst/>
          </a:prstGeom>
          <a:noFill/>
          <a:ln/>
        </p:spPr>
        <p:txBody>
          <a:bodyPr wrap="square" lIns="0" tIns="0" rIns="0" bIns="0" rtlCol="0" anchor="t"/>
          <a:lstStyle/>
          <a:p>
            <a:pPr marL="0" indent="0" algn="l">
              <a:lnSpc>
                <a:spcPts val="2300"/>
              </a:lnSpc>
              <a:buNone/>
            </a:pPr>
            <a:r>
              <a:rPr lang="en-US" sz="1450" b="1" dirty="0">
                <a:solidFill>
                  <a:srgbClr val="384653"/>
                </a:solidFill>
                <a:latin typeface="Montserrat" pitchFamily="34" charset="0"/>
                <a:ea typeface="Montserrat" pitchFamily="34" charset="-122"/>
                <a:cs typeface="Montserrat" pitchFamily="34" charset="-120"/>
              </a:rPr>
              <a:t>Las dos curvas tienen tendencia general similar (suben entre ramas 800–1000 y luego fluctúan), lo cual indica que ambas correcciones son válidas para neutralizar el efecto del paso del tiempo.</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2526863"/>
            <a:ext cx="7627382" cy="1425416"/>
          </a:xfrm>
          <a:prstGeom prst="rect">
            <a:avLst/>
          </a:prstGeom>
          <a:noFill/>
          <a:ln/>
        </p:spPr>
        <p:txBody>
          <a:bodyPr wrap="none" lIns="0" tIns="0" rIns="0" bIns="0" rtlCol="0" anchor="t"/>
          <a:lstStyle/>
          <a:p>
            <a:pPr marL="0" indent="0" algn="l">
              <a:lnSpc>
                <a:spcPts val="11200"/>
              </a:lnSpc>
              <a:buNone/>
            </a:pPr>
            <a:r>
              <a:rPr lang="en-US" sz="8950" b="1" dirty="0">
                <a:solidFill>
                  <a:srgbClr val="F9D933"/>
                </a:solidFill>
                <a:latin typeface="Barlow Bold" pitchFamily="34" charset="0"/>
                <a:ea typeface="Barlow Bold" pitchFamily="34" charset="-122"/>
                <a:cs typeface="Barlow Bold" pitchFamily="34" charset="-120"/>
              </a:rPr>
              <a:t>Conclusión </a:t>
            </a:r>
            <a:endParaRPr lang="en-US" sz="8950" dirty="0"/>
          </a:p>
        </p:txBody>
      </p:sp>
      <p:sp>
        <p:nvSpPr>
          <p:cNvPr id="4" name="Text 1"/>
          <p:cNvSpPr/>
          <p:nvPr/>
        </p:nvSpPr>
        <p:spPr>
          <a:xfrm>
            <a:off x="6244709" y="4277201"/>
            <a:ext cx="7627382" cy="1425416"/>
          </a:xfrm>
          <a:prstGeom prst="rect">
            <a:avLst/>
          </a:prstGeom>
          <a:noFill/>
          <a:ln/>
        </p:spPr>
        <p:txBody>
          <a:bodyPr wrap="squar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Utilizar el Indice de la FAPCE para ajustar todo.</a:t>
            </a:r>
            <a:endParaRPr lang="en-US" sz="4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58309" y="2561392"/>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Bibliofrafia </a:t>
            </a:r>
            <a:endParaRPr lang="en-US" sz="4450" dirty="0"/>
          </a:p>
        </p:txBody>
      </p:sp>
      <p:sp>
        <p:nvSpPr>
          <p:cNvPr id="3" name="Text 1"/>
          <p:cNvSpPr/>
          <p:nvPr/>
        </p:nvSpPr>
        <p:spPr>
          <a:xfrm>
            <a:off x="758309" y="3707368"/>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u="sng" dirty="0">
                <a:solidFill>
                  <a:srgbClr val="155984"/>
                </a:solidFill>
                <a:latin typeface="Montserrat" pitchFamily="34" charset="0"/>
                <a:ea typeface="Montserrat" pitchFamily="34" charset="-122"/>
                <a:cs typeface="Montserrat" pitchFamily="34" charset="-120"/>
                <a:hlinkClick r:id="rId3">
                  <a:extLst>
                    <a:ext uri="{A12FA001-AC4F-418D-AE19-62706E023703}">
                      <ahyp:hlinkClr xmlns:ahyp="http://schemas.microsoft.com/office/drawing/2018/hyperlinkcolor" val="tx"/>
                    </a:ext>
                  </a:extLst>
                </a:hlinkClick>
              </a:rPr>
              <a:t>https://www.fintechweekly.com/magazine/articles/ai-model-drift-management-fintech-applications</a:t>
            </a:r>
            <a:endParaRPr lang="en-US" sz="1700" dirty="0"/>
          </a:p>
        </p:txBody>
      </p:sp>
      <p:sp>
        <p:nvSpPr>
          <p:cNvPr id="4" name="Text 2"/>
          <p:cNvSpPr/>
          <p:nvPr/>
        </p:nvSpPr>
        <p:spPr>
          <a:xfrm>
            <a:off x="758309" y="4129802"/>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u="sng" dirty="0">
                <a:solidFill>
                  <a:srgbClr val="155984"/>
                </a:solidFill>
                <a:latin typeface="Montserrat" pitchFamily="34" charset="0"/>
                <a:ea typeface="Montserrat" pitchFamily="34" charset="-122"/>
                <a:cs typeface="Montserrat" pitchFamily="34" charset="-120"/>
                <a:hlinkClick r:id="rId4">
                  <a:extLst>
                    <a:ext uri="{A12FA001-AC4F-418D-AE19-62706E023703}">
                      <ahyp:hlinkClr xmlns:ahyp="http://schemas.microsoft.com/office/drawing/2018/hyperlinkcolor" val="tx"/>
                    </a:ext>
                  </a:extLst>
                </a:hlinkClick>
              </a:rPr>
              <a:t>https://www.evidentlyai.com/ml-in-production/data-drift</a:t>
            </a:r>
            <a:endParaRPr lang="en-US" sz="1700" dirty="0"/>
          </a:p>
        </p:txBody>
      </p:sp>
      <p:sp>
        <p:nvSpPr>
          <p:cNvPr id="5" name="Text 3"/>
          <p:cNvSpPr/>
          <p:nvPr/>
        </p:nvSpPr>
        <p:spPr>
          <a:xfrm>
            <a:off x="758309" y="4552236"/>
            <a:ext cx="13113782" cy="346710"/>
          </a:xfrm>
          <a:prstGeom prst="rect">
            <a:avLst/>
          </a:prstGeom>
          <a:noFill/>
          <a:ln/>
        </p:spPr>
        <p:txBody>
          <a:bodyPr wrap="none" lIns="0" tIns="0" rIns="0" bIns="0" rtlCol="0" anchor="t"/>
          <a:lstStyle/>
          <a:p>
            <a:pPr marL="342900" indent="-342900" algn="l">
              <a:lnSpc>
                <a:spcPts val="2700"/>
              </a:lnSpc>
              <a:buSzPct val="100000"/>
              <a:buChar char="•"/>
            </a:pPr>
            <a:r>
              <a:rPr lang="en-US" sz="1700" u="sng" dirty="0">
                <a:solidFill>
                  <a:srgbClr val="155984"/>
                </a:solidFill>
                <a:latin typeface="Montserrat" pitchFamily="34" charset="0"/>
                <a:ea typeface="Montserrat" pitchFamily="34" charset="-122"/>
                <a:cs typeface="Montserrat" pitchFamily="34" charset="-120"/>
                <a:hlinkClick r:id="rId5">
                  <a:extLst>
                    <a:ext uri="{A12FA001-AC4F-418D-AE19-62706E023703}">
                      <ahyp:hlinkClr xmlns:ahyp="http://schemas.microsoft.com/office/drawing/2018/hyperlinkcolor" val="tx"/>
                    </a:ext>
                  </a:extLst>
                </a:hlinkClick>
              </a:rPr>
              <a:t>https://www.facpce.org.ar/indices-facpce/</a:t>
            </a:r>
            <a:r>
              <a:rPr lang="en-US" sz="1700" dirty="0">
                <a:solidFill>
                  <a:srgbClr val="384653"/>
                </a:solidFill>
                <a:latin typeface="Montserrat" pitchFamily="34" charset="0"/>
                <a:ea typeface="Montserrat" pitchFamily="34" charset="-122"/>
                <a:cs typeface="Montserrat" pitchFamily="34" charset="-120"/>
              </a:rPr>
              <a:t> </a:t>
            </a:r>
            <a:r>
              <a:rPr lang="en-US" sz="1700" b="1" dirty="0">
                <a:solidFill>
                  <a:srgbClr val="000000"/>
                </a:solidFill>
                <a:latin typeface="Montserrat" pitchFamily="34" charset="0"/>
                <a:ea typeface="Montserrat" pitchFamily="34" charset="-122"/>
                <a:cs typeface="Montserrat" pitchFamily="34" charset="-120"/>
              </a:rPr>
              <a:t>(INDICE)</a:t>
            </a:r>
            <a:endParaRPr lang="en-US" sz="1700" dirty="0"/>
          </a:p>
        </p:txBody>
      </p:sp>
      <p:sp>
        <p:nvSpPr>
          <p:cNvPr id="6" name="Text 4"/>
          <p:cNvSpPr/>
          <p:nvPr/>
        </p:nvSpPr>
        <p:spPr>
          <a:xfrm>
            <a:off x="758309" y="4974669"/>
            <a:ext cx="13113782" cy="693420"/>
          </a:xfrm>
          <a:prstGeom prst="rect">
            <a:avLst/>
          </a:prstGeom>
          <a:noFill/>
          <a:ln/>
        </p:spPr>
        <p:txBody>
          <a:bodyPr wrap="square" lIns="0" tIns="0" rIns="0" bIns="0" rtlCol="0" anchor="t"/>
          <a:lstStyle/>
          <a:p>
            <a:pPr marL="342900" indent="-342900" algn="l">
              <a:lnSpc>
                <a:spcPts val="2700"/>
              </a:lnSpc>
              <a:buSzPct val="100000"/>
              <a:buChar char="•"/>
            </a:pPr>
            <a:r>
              <a:rPr lang="en-US" sz="1700" u="sng" dirty="0">
                <a:solidFill>
                  <a:srgbClr val="155984"/>
                </a:solidFill>
                <a:latin typeface="Montserrat" pitchFamily="34" charset="0"/>
                <a:ea typeface="Montserrat" pitchFamily="34" charset="-122"/>
                <a:cs typeface="Montserrat" pitchFamily="34" charset="-120"/>
                <a:hlinkClick r:id="rId6">
                  <a:extLst>
                    <a:ext uri="{A12FA001-AC4F-418D-AE19-62706E023703}">
                      <ahyp:hlinkClr xmlns:ahyp="http://schemas.microsoft.com/office/drawing/2018/hyperlinkcolor" val="tx"/>
                    </a:ext>
                  </a:extLst>
                </a:hlinkClick>
              </a:rPr>
              <a:t>https://www.escencialconsultora.com.ar/novedades/35/ajuste-por-inflacion-paso-a-paso</a:t>
            </a:r>
            <a:r>
              <a:rPr lang="en-US" sz="1700" dirty="0">
                <a:solidFill>
                  <a:srgbClr val="384653"/>
                </a:solidFill>
                <a:latin typeface="Montserrat" pitchFamily="34" charset="0"/>
                <a:ea typeface="Montserrat" pitchFamily="34" charset="-122"/>
                <a:cs typeface="Montserrat" pitchFamily="34" charset="-120"/>
              </a:rPr>
              <a:t> </a:t>
            </a:r>
            <a:r>
              <a:rPr lang="en-US" sz="1700" b="1" dirty="0">
                <a:solidFill>
                  <a:srgbClr val="384653"/>
                </a:solidFill>
                <a:latin typeface="Montserrat" pitchFamily="34" charset="0"/>
                <a:ea typeface="Montserrat" pitchFamily="34" charset="-122"/>
                <a:cs typeface="Montserrat" pitchFamily="34" charset="-120"/>
              </a:rPr>
              <a:t>(AJUSTE POR INFLACIÓN – PASO A PASO - Escencial Consultora )</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0793" y="612219"/>
            <a:ext cx="5097780" cy="592931"/>
          </a:xfrm>
          <a:prstGeom prst="rect">
            <a:avLst/>
          </a:prstGeom>
          <a:noFill/>
          <a:ln/>
        </p:spPr>
        <p:txBody>
          <a:bodyPr wrap="none" lIns="0" tIns="0" rIns="0" bIns="0" rtlCol="0" anchor="t"/>
          <a:lstStyle/>
          <a:p>
            <a:pPr marL="0" indent="0" algn="l">
              <a:lnSpc>
                <a:spcPts val="4650"/>
              </a:lnSpc>
              <a:buNone/>
            </a:pPr>
            <a:r>
              <a:rPr lang="en-US" sz="3700" b="1" dirty="0">
                <a:solidFill>
                  <a:srgbClr val="2E3C4E"/>
                </a:solidFill>
                <a:latin typeface="Barlow Bold" pitchFamily="34" charset="0"/>
                <a:ea typeface="Barlow Bold" pitchFamily="34" charset="-122"/>
                <a:cs typeface="Barlow Bold" pitchFamily="34" charset="-120"/>
              </a:rPr>
              <a:t>¿Qué es el Data Drifting?</a:t>
            </a:r>
            <a:endParaRPr lang="en-US" sz="3700" dirty="0"/>
          </a:p>
        </p:txBody>
      </p:sp>
      <p:sp>
        <p:nvSpPr>
          <p:cNvPr id="3" name="Text 1"/>
          <p:cNvSpPr/>
          <p:nvPr/>
        </p:nvSpPr>
        <p:spPr>
          <a:xfrm>
            <a:off x="630793" y="1565553"/>
            <a:ext cx="13368814" cy="576739"/>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El </a:t>
            </a:r>
            <a:r>
              <a:rPr lang="en-US" sz="1400" b="1" dirty="0">
                <a:solidFill>
                  <a:srgbClr val="F98AC7"/>
                </a:solidFill>
                <a:latin typeface="Montserrat" pitchFamily="34" charset="0"/>
                <a:ea typeface="Montserrat" pitchFamily="34" charset="-122"/>
                <a:cs typeface="Montserrat" pitchFamily="34" charset="-120"/>
              </a:rPr>
              <a:t>Data Drifting</a:t>
            </a:r>
            <a:r>
              <a:rPr lang="en-US" sz="1400" dirty="0">
                <a:solidFill>
                  <a:srgbClr val="384653"/>
                </a:solidFill>
                <a:latin typeface="Montserrat" pitchFamily="34" charset="0"/>
                <a:ea typeface="Montserrat" pitchFamily="34" charset="-122"/>
                <a:cs typeface="Montserrat" pitchFamily="34" charset="-120"/>
              </a:rPr>
              <a:t> se refiere a un cambio gradual o repentino en la distribución de los datos de entrada que alimentan un modelo de Machine Learning. </a:t>
            </a:r>
            <a:endParaRPr lang="en-US" sz="1400" dirty="0"/>
          </a:p>
        </p:txBody>
      </p:sp>
      <p:sp>
        <p:nvSpPr>
          <p:cNvPr id="4" name="Shape 2"/>
          <p:cNvSpPr/>
          <p:nvPr/>
        </p:nvSpPr>
        <p:spPr>
          <a:xfrm>
            <a:off x="630793" y="2345055"/>
            <a:ext cx="4336137" cy="4781074"/>
          </a:xfrm>
          <a:prstGeom prst="roundRect">
            <a:avLst>
              <a:gd name="adj" fmla="val 6235"/>
            </a:avLst>
          </a:prstGeom>
          <a:solidFill>
            <a:srgbClr val="D4E9F7"/>
          </a:solidFill>
          <a:ln w="7620">
            <a:solidFill>
              <a:srgbClr val="BACFDD"/>
            </a:solidFill>
            <a:prstDash val="solid"/>
          </a:ln>
        </p:spPr>
        <p:txBody>
          <a:bodyPr/>
          <a:lstStyle/>
          <a:p>
            <a:endParaRPr lang="es-AR"/>
          </a:p>
        </p:txBody>
      </p:sp>
      <p:pic>
        <p:nvPicPr>
          <p:cNvPr id="5" name="Image 0" descr="preencoded.png"/>
          <p:cNvPicPr>
            <a:picLocks noChangeAspect="1"/>
          </p:cNvPicPr>
          <p:nvPr/>
        </p:nvPicPr>
        <p:blipFill>
          <a:blip r:embed="rId3"/>
          <a:stretch>
            <a:fillRect/>
          </a:stretch>
        </p:blipFill>
        <p:spPr>
          <a:xfrm>
            <a:off x="818555" y="2532817"/>
            <a:ext cx="540663" cy="540663"/>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7264" y="2681407"/>
            <a:ext cx="243245" cy="243245"/>
          </a:xfrm>
          <a:prstGeom prst="rect">
            <a:avLst/>
          </a:prstGeom>
        </p:spPr>
      </p:pic>
      <p:sp>
        <p:nvSpPr>
          <p:cNvPr id="7" name="Text 3"/>
          <p:cNvSpPr/>
          <p:nvPr/>
        </p:nvSpPr>
        <p:spPr>
          <a:xfrm>
            <a:off x="818555" y="3253621"/>
            <a:ext cx="2655332" cy="296466"/>
          </a:xfrm>
          <a:prstGeom prst="rect">
            <a:avLst/>
          </a:prstGeom>
          <a:noFill/>
          <a:ln/>
        </p:spPr>
        <p:txBody>
          <a:bodyPr wrap="none" lIns="0" tIns="0" rIns="0" bIns="0" rtlCol="0" anchor="t"/>
          <a:lstStyle/>
          <a:p>
            <a:pPr marL="0" indent="0" algn="l">
              <a:lnSpc>
                <a:spcPts val="2300"/>
              </a:lnSpc>
              <a:buNone/>
            </a:pPr>
            <a:r>
              <a:rPr lang="en-US" sz="1850" b="1" dirty="0">
                <a:solidFill>
                  <a:srgbClr val="384653"/>
                </a:solidFill>
                <a:latin typeface="Barlow Bold" pitchFamily="34" charset="0"/>
                <a:ea typeface="Barlow Bold" pitchFamily="34" charset="-122"/>
                <a:cs typeface="Barlow Bold" pitchFamily="34" charset="-120"/>
              </a:rPr>
              <a:t>Cambio en la Distribución</a:t>
            </a:r>
            <a:endParaRPr lang="en-US" sz="1850" dirty="0"/>
          </a:p>
        </p:txBody>
      </p:sp>
      <p:sp>
        <p:nvSpPr>
          <p:cNvPr id="8" name="Text 4"/>
          <p:cNvSpPr/>
          <p:nvPr/>
        </p:nvSpPr>
        <p:spPr>
          <a:xfrm>
            <a:off x="818555" y="3658195"/>
            <a:ext cx="3960614" cy="2595324"/>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Transformación en las características de los datos a lo largo del tiempo. En el caso de variables monetarias, esto ocurre cuando la inflación, los ajustes nominales o las fluctuaciones del tipo de cambio modifican la escala de los valores, generando que los montos actuales ya no se parezcan a los montos con los que el modelo fue entrenado. </a:t>
            </a:r>
            <a:endParaRPr lang="en-US" sz="1400" dirty="0"/>
          </a:p>
        </p:txBody>
      </p:sp>
      <p:sp>
        <p:nvSpPr>
          <p:cNvPr id="9" name="Shape 5"/>
          <p:cNvSpPr/>
          <p:nvPr/>
        </p:nvSpPr>
        <p:spPr>
          <a:xfrm>
            <a:off x="5147072" y="2345055"/>
            <a:ext cx="4336137" cy="4781074"/>
          </a:xfrm>
          <a:prstGeom prst="roundRect">
            <a:avLst>
              <a:gd name="adj" fmla="val 6235"/>
            </a:avLst>
          </a:prstGeom>
          <a:solidFill>
            <a:srgbClr val="D4E9F7"/>
          </a:solidFill>
          <a:ln w="7620">
            <a:solidFill>
              <a:srgbClr val="BACFDD"/>
            </a:solidFill>
            <a:prstDash val="solid"/>
          </a:ln>
        </p:spPr>
        <p:txBody>
          <a:bodyPr/>
          <a:lstStyle/>
          <a:p>
            <a:endParaRPr lang="es-AR"/>
          </a:p>
        </p:txBody>
      </p:sp>
      <p:pic>
        <p:nvPicPr>
          <p:cNvPr id="10" name="Image 2" descr="preencoded.png"/>
          <p:cNvPicPr>
            <a:picLocks noChangeAspect="1"/>
          </p:cNvPicPr>
          <p:nvPr/>
        </p:nvPicPr>
        <p:blipFill>
          <a:blip r:embed="rId6"/>
          <a:stretch>
            <a:fillRect/>
          </a:stretch>
        </p:blipFill>
        <p:spPr>
          <a:xfrm>
            <a:off x="5334833" y="2532817"/>
            <a:ext cx="540663" cy="540663"/>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3543" y="2681407"/>
            <a:ext cx="243245" cy="243245"/>
          </a:xfrm>
          <a:prstGeom prst="rect">
            <a:avLst/>
          </a:prstGeom>
        </p:spPr>
      </p:pic>
      <p:sp>
        <p:nvSpPr>
          <p:cNvPr id="12" name="Text 6"/>
          <p:cNvSpPr/>
          <p:nvPr/>
        </p:nvSpPr>
        <p:spPr>
          <a:xfrm>
            <a:off x="5334833" y="3253621"/>
            <a:ext cx="3080385" cy="296466"/>
          </a:xfrm>
          <a:prstGeom prst="rect">
            <a:avLst/>
          </a:prstGeom>
          <a:noFill/>
          <a:ln/>
        </p:spPr>
        <p:txBody>
          <a:bodyPr wrap="none" lIns="0" tIns="0" rIns="0" bIns="0" rtlCol="0" anchor="t"/>
          <a:lstStyle/>
          <a:p>
            <a:pPr marL="0" indent="0" algn="l">
              <a:lnSpc>
                <a:spcPts val="2300"/>
              </a:lnSpc>
              <a:buNone/>
            </a:pPr>
            <a:r>
              <a:rPr lang="en-US" sz="1850" b="1" dirty="0">
                <a:solidFill>
                  <a:srgbClr val="384653"/>
                </a:solidFill>
                <a:latin typeface="Barlow Bold" pitchFamily="34" charset="0"/>
                <a:ea typeface="Barlow Bold" pitchFamily="34" charset="-122"/>
                <a:cs typeface="Barlow Bold" pitchFamily="34" charset="-120"/>
              </a:rPr>
              <a:t>Degradación del Rendimiento</a:t>
            </a:r>
            <a:endParaRPr lang="en-US" sz="1850" dirty="0"/>
          </a:p>
        </p:txBody>
      </p:sp>
      <p:sp>
        <p:nvSpPr>
          <p:cNvPr id="13" name="Text 7"/>
          <p:cNvSpPr/>
          <p:nvPr/>
        </p:nvSpPr>
        <p:spPr>
          <a:xfrm>
            <a:off x="5334833" y="3658195"/>
            <a:ext cx="3960614" cy="2018586"/>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Conduce a una disminución significativa en la precisión y confiabilidad del modelo. A medida que las distribuciones cambian, las relaciones aprendidas dejan de ser válidas: los umbrales se corren, las variables pierden representatividad y el modelo empieza a cometer errores sistemáticos. </a:t>
            </a:r>
            <a:endParaRPr lang="en-US" sz="1400" dirty="0"/>
          </a:p>
        </p:txBody>
      </p:sp>
      <p:sp>
        <p:nvSpPr>
          <p:cNvPr id="14" name="Shape 8"/>
          <p:cNvSpPr/>
          <p:nvPr/>
        </p:nvSpPr>
        <p:spPr>
          <a:xfrm>
            <a:off x="9663351" y="2345055"/>
            <a:ext cx="4336256" cy="4781074"/>
          </a:xfrm>
          <a:prstGeom prst="roundRect">
            <a:avLst>
              <a:gd name="adj" fmla="val 6235"/>
            </a:avLst>
          </a:prstGeom>
          <a:solidFill>
            <a:srgbClr val="D4E9F7"/>
          </a:solidFill>
          <a:ln w="7620">
            <a:solidFill>
              <a:srgbClr val="BACFDD"/>
            </a:solidFill>
            <a:prstDash val="solid"/>
          </a:ln>
        </p:spPr>
        <p:txBody>
          <a:bodyPr/>
          <a:lstStyle/>
          <a:p>
            <a:endParaRPr lang="es-AR"/>
          </a:p>
        </p:txBody>
      </p:sp>
      <p:pic>
        <p:nvPicPr>
          <p:cNvPr id="15" name="Image 4" descr="preencoded.png"/>
          <p:cNvPicPr>
            <a:picLocks noChangeAspect="1"/>
          </p:cNvPicPr>
          <p:nvPr/>
        </p:nvPicPr>
        <p:blipFill>
          <a:blip r:embed="rId9"/>
          <a:stretch>
            <a:fillRect/>
          </a:stretch>
        </p:blipFill>
        <p:spPr>
          <a:xfrm>
            <a:off x="9851112" y="2532817"/>
            <a:ext cx="540663" cy="540663"/>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99821" y="2681407"/>
            <a:ext cx="243245" cy="243245"/>
          </a:xfrm>
          <a:prstGeom prst="rect">
            <a:avLst/>
          </a:prstGeom>
        </p:spPr>
      </p:pic>
      <p:sp>
        <p:nvSpPr>
          <p:cNvPr id="17" name="Text 9"/>
          <p:cNvSpPr/>
          <p:nvPr/>
        </p:nvSpPr>
        <p:spPr>
          <a:xfrm>
            <a:off x="9851112" y="3253621"/>
            <a:ext cx="3318034" cy="296466"/>
          </a:xfrm>
          <a:prstGeom prst="rect">
            <a:avLst/>
          </a:prstGeom>
          <a:noFill/>
          <a:ln/>
        </p:spPr>
        <p:txBody>
          <a:bodyPr wrap="none" lIns="0" tIns="0" rIns="0" bIns="0" rtlCol="0" anchor="t"/>
          <a:lstStyle/>
          <a:p>
            <a:pPr marL="0" indent="0" algn="l">
              <a:lnSpc>
                <a:spcPts val="2300"/>
              </a:lnSpc>
              <a:buNone/>
            </a:pPr>
            <a:r>
              <a:rPr lang="en-US" sz="1850" b="1" dirty="0">
                <a:solidFill>
                  <a:srgbClr val="384653"/>
                </a:solidFill>
                <a:latin typeface="Barlow Bold" pitchFamily="34" charset="0"/>
                <a:ea typeface="Barlow Bold" pitchFamily="34" charset="-122"/>
                <a:cs typeface="Barlow Bold" pitchFamily="34" charset="-120"/>
              </a:rPr>
              <a:t>Mantenimiento de Confiabilidad</a:t>
            </a:r>
            <a:endParaRPr lang="en-US" sz="1850" dirty="0"/>
          </a:p>
        </p:txBody>
      </p:sp>
      <p:sp>
        <p:nvSpPr>
          <p:cNvPr id="18" name="Text 10"/>
          <p:cNvSpPr/>
          <p:nvPr/>
        </p:nvSpPr>
        <p:spPr>
          <a:xfrm>
            <a:off x="9851112" y="3658195"/>
            <a:ext cx="3960733" cy="2883694"/>
          </a:xfrm>
          <a:prstGeom prst="rect">
            <a:avLst/>
          </a:prstGeom>
          <a:noFill/>
          <a:ln/>
        </p:spPr>
        <p:txBody>
          <a:bodyPr wrap="square" lIns="0" tIns="0" rIns="0" bIns="0" rtlCol="0" anchor="t"/>
          <a:lstStyle/>
          <a:p>
            <a:pPr marL="0" indent="0" algn="l">
              <a:lnSpc>
                <a:spcPts val="2250"/>
              </a:lnSpc>
              <a:buNone/>
            </a:pPr>
            <a:r>
              <a:rPr lang="en-US" sz="1400" dirty="0">
                <a:solidFill>
                  <a:srgbClr val="384653"/>
                </a:solidFill>
                <a:latin typeface="Montserrat" pitchFamily="34" charset="0"/>
                <a:ea typeface="Montserrat" pitchFamily="34" charset="-122"/>
                <a:cs typeface="Montserrat" pitchFamily="34" charset="-120"/>
              </a:rPr>
              <a:t>Comprender y monitorear el </a:t>
            </a:r>
            <a:r>
              <a:rPr lang="en-US" sz="1400" i="1" dirty="0">
                <a:solidFill>
                  <a:srgbClr val="384653"/>
                </a:solidFill>
                <a:latin typeface="Montserrat" pitchFamily="34" charset="0"/>
                <a:ea typeface="Montserrat" pitchFamily="34" charset="-122"/>
                <a:cs typeface="Montserrat" pitchFamily="34" charset="-120"/>
              </a:rPr>
              <a:t>Data Drifting</a:t>
            </a:r>
            <a:r>
              <a:rPr lang="en-US" sz="1400" dirty="0">
                <a:solidFill>
                  <a:srgbClr val="384653"/>
                </a:solidFill>
                <a:latin typeface="Montserrat" pitchFamily="34" charset="0"/>
                <a:ea typeface="Montserrat" pitchFamily="34" charset="-122"/>
                <a:cs typeface="Montserrat" pitchFamily="34" charset="-120"/>
              </a:rPr>
              <a:t> es crucial para asegurar la eficacia de los modelos en entornos reales, sobre todo en mercados dinámicos como el argentino. Implementar estrategias de corrección, reentrenamiento periódico y detectores automáticos de drift permite que el modelo conserve su utilidad y evite fallas críticas al enfrentarse a datos cuya naturaleza cambia mes a mes.</a:t>
            </a:r>
            <a:endParaRPr lang="en-US" sz="1400" dirty="0"/>
          </a:p>
        </p:txBody>
      </p:sp>
      <p:sp>
        <p:nvSpPr>
          <p:cNvPr id="19" name="Text 11"/>
          <p:cNvSpPr/>
          <p:nvPr/>
        </p:nvSpPr>
        <p:spPr>
          <a:xfrm>
            <a:off x="9851112" y="6649998"/>
            <a:ext cx="3960733" cy="288369"/>
          </a:xfrm>
          <a:prstGeom prst="rect">
            <a:avLst/>
          </a:prstGeom>
          <a:noFill/>
          <a:ln/>
        </p:spPr>
        <p:txBody>
          <a:bodyPr wrap="none" lIns="0" tIns="0" rIns="0" bIns="0" rtlCol="0" anchor="t"/>
          <a:lstStyle/>
          <a:p>
            <a:pPr marL="0" indent="0" algn="l">
              <a:lnSpc>
                <a:spcPts val="2250"/>
              </a:lnSpc>
              <a:buNone/>
            </a:pPr>
            <a:endParaRPr lang="en-US" sz="1400" dirty="0"/>
          </a:p>
        </p:txBody>
      </p:sp>
      <p:sp>
        <p:nvSpPr>
          <p:cNvPr id="20" name="Text 12"/>
          <p:cNvSpPr/>
          <p:nvPr/>
        </p:nvSpPr>
        <p:spPr>
          <a:xfrm>
            <a:off x="630793" y="7328892"/>
            <a:ext cx="13368814" cy="288369"/>
          </a:xfrm>
          <a:prstGeom prst="rect">
            <a:avLst/>
          </a:prstGeom>
          <a:noFill/>
          <a:ln/>
        </p:spPr>
        <p:txBody>
          <a:bodyPr wrap="none" lIns="0" tIns="0" rIns="0" bIns="0" rtlCol="0" anchor="t"/>
          <a:lstStyle/>
          <a:p>
            <a:pPr marL="0" indent="0" algn="l">
              <a:lnSpc>
                <a:spcPts val="2250"/>
              </a:lnSpc>
              <a:buNone/>
            </a:pPr>
            <a:endParaRPr 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76620" y="653653"/>
            <a:ext cx="5952173" cy="4170521"/>
          </a:xfrm>
          <a:prstGeom prst="rect">
            <a:avLst/>
          </a:prstGeom>
        </p:spPr>
      </p:pic>
      <p:sp>
        <p:nvSpPr>
          <p:cNvPr id="3" name="Text 0"/>
          <p:cNvSpPr/>
          <p:nvPr/>
        </p:nvSpPr>
        <p:spPr>
          <a:xfrm>
            <a:off x="576620" y="5009436"/>
            <a:ext cx="7370326" cy="1581626"/>
          </a:xfrm>
          <a:prstGeom prst="rect">
            <a:avLst/>
          </a:prstGeom>
          <a:noFill/>
          <a:ln/>
        </p:spPr>
        <p:txBody>
          <a:bodyPr wrap="square" lIns="0" tIns="0" rIns="0" bIns="0" rtlCol="0" anchor="t"/>
          <a:lstStyle/>
          <a:p>
            <a:pPr marL="0" indent="0" algn="l">
              <a:lnSpc>
                <a:spcPts val="2050"/>
              </a:lnSpc>
              <a:buNone/>
            </a:pPr>
            <a:r>
              <a:rPr lang="en-US" sz="1250" dirty="0">
                <a:solidFill>
                  <a:srgbClr val="384653"/>
                </a:solidFill>
                <a:latin typeface="Montserrat" pitchFamily="34" charset="0"/>
                <a:ea typeface="Montserrat" pitchFamily="34" charset="-122"/>
                <a:cs typeface="Montserrat" pitchFamily="34" charset="-120"/>
              </a:rPr>
              <a:t>El drifting ocurre cuando la distribución de una variable cambia entre un período y otro. En Argentina, puntualmente esto es prácticamente inevitable porque vivimos en un contexto donde la inflación y la volatilidad del tipo de cambio afectan casi todas las variables expresadas en pesos. En nuestro caso, el data drifting no es una excepción sino la condición natural del sistema, lo que exige deflactar, monitorear y reentrenar modelos con mayor frecuencia que en otros contextos.</a:t>
            </a:r>
            <a:endParaRPr lang="en-US" sz="1250" dirty="0"/>
          </a:p>
        </p:txBody>
      </p:sp>
      <p:pic>
        <p:nvPicPr>
          <p:cNvPr id="4" name="Image 1" descr="preencoded.png"/>
          <p:cNvPicPr>
            <a:picLocks noChangeAspect="1"/>
          </p:cNvPicPr>
          <p:nvPr/>
        </p:nvPicPr>
        <p:blipFill>
          <a:blip r:embed="rId4"/>
          <a:stretch>
            <a:fillRect/>
          </a:stretch>
        </p:blipFill>
        <p:spPr>
          <a:xfrm>
            <a:off x="8356521" y="653653"/>
            <a:ext cx="3228142" cy="5721310"/>
          </a:xfrm>
          <a:prstGeom prst="rect">
            <a:avLst/>
          </a:prstGeom>
        </p:spPr>
      </p:pic>
      <p:sp>
        <p:nvSpPr>
          <p:cNvPr id="5" name="Text 1"/>
          <p:cNvSpPr/>
          <p:nvPr/>
        </p:nvSpPr>
        <p:spPr>
          <a:xfrm>
            <a:off x="8356521" y="6560225"/>
            <a:ext cx="5704761" cy="263604"/>
          </a:xfrm>
          <a:prstGeom prst="rect">
            <a:avLst/>
          </a:prstGeom>
          <a:noFill/>
          <a:ln/>
        </p:spPr>
        <p:txBody>
          <a:bodyPr wrap="none" lIns="0" tIns="0" rIns="0" bIns="0" rtlCol="0" anchor="t"/>
          <a:lstStyle/>
          <a:p>
            <a:pPr marL="0" indent="0" algn="l">
              <a:lnSpc>
                <a:spcPts val="2050"/>
              </a:lnSpc>
              <a:buNone/>
            </a:pPr>
            <a:endParaRPr lang="en-US" sz="1250" dirty="0"/>
          </a:p>
        </p:txBody>
      </p:sp>
      <p:sp>
        <p:nvSpPr>
          <p:cNvPr id="6" name="Text 2"/>
          <p:cNvSpPr/>
          <p:nvPr/>
        </p:nvSpPr>
        <p:spPr>
          <a:xfrm>
            <a:off x="576620" y="7219117"/>
            <a:ext cx="4335899" cy="541972"/>
          </a:xfrm>
          <a:prstGeom prst="rect">
            <a:avLst/>
          </a:prstGeom>
          <a:noFill/>
          <a:ln/>
        </p:spPr>
        <p:txBody>
          <a:bodyPr wrap="none" lIns="0" tIns="0" rIns="0" bIns="0" rtlCol="0" anchor="t"/>
          <a:lstStyle/>
          <a:p>
            <a:pPr marL="0" indent="0" algn="l">
              <a:lnSpc>
                <a:spcPts val="4250"/>
              </a:lnSpc>
              <a:buNone/>
            </a:pPr>
            <a:endParaRPr lang="en-US" sz="3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74965" y="578287"/>
            <a:ext cx="5075396" cy="634365"/>
          </a:xfrm>
          <a:prstGeom prst="rect">
            <a:avLst/>
          </a:prstGeom>
          <a:noFill/>
          <a:ln/>
        </p:spPr>
        <p:txBody>
          <a:bodyPr wrap="none" lIns="0" tIns="0" rIns="0" bIns="0" rtlCol="0" anchor="t"/>
          <a:lstStyle/>
          <a:p>
            <a:pPr marL="0" indent="0" algn="l">
              <a:lnSpc>
                <a:spcPts val="4950"/>
              </a:lnSpc>
              <a:buNone/>
            </a:pPr>
            <a:r>
              <a:rPr lang="en-US" sz="3950" b="1" dirty="0">
                <a:solidFill>
                  <a:srgbClr val="2E3C4E"/>
                </a:solidFill>
                <a:latin typeface="Barlow Bold" pitchFamily="34" charset="0"/>
                <a:ea typeface="Barlow Bold" pitchFamily="34" charset="-122"/>
                <a:cs typeface="Barlow Bold" pitchFamily="34" charset="-120"/>
              </a:rPr>
              <a:t>Tipos de Data Drifting</a:t>
            </a:r>
            <a:endParaRPr lang="en-US" sz="3950" dirty="0"/>
          </a:p>
        </p:txBody>
      </p:sp>
      <p:sp>
        <p:nvSpPr>
          <p:cNvPr id="4" name="Text 1"/>
          <p:cNvSpPr/>
          <p:nvPr/>
        </p:nvSpPr>
        <p:spPr>
          <a:xfrm>
            <a:off x="674965" y="1501854"/>
            <a:ext cx="7794069" cy="617220"/>
          </a:xfrm>
          <a:prstGeom prst="rect">
            <a:avLst/>
          </a:prstGeom>
          <a:noFill/>
          <a:ln/>
        </p:spPr>
        <p:txBody>
          <a:bodyPr wrap="square" lIns="0" tIns="0" rIns="0" bIns="0" rtlCol="0" anchor="t"/>
          <a:lstStyle/>
          <a:p>
            <a:pPr marL="0" indent="0" algn="l">
              <a:lnSpc>
                <a:spcPts val="2400"/>
              </a:lnSpc>
              <a:buNone/>
            </a:pPr>
            <a:r>
              <a:rPr lang="en-US" sz="1500" dirty="0">
                <a:solidFill>
                  <a:srgbClr val="384653"/>
                </a:solidFill>
                <a:latin typeface="Montserrat" pitchFamily="34" charset="0"/>
                <a:ea typeface="Montserrat" pitchFamily="34" charset="-122"/>
                <a:cs typeface="Montserrat" pitchFamily="34" charset="-120"/>
              </a:rPr>
              <a:t>Comprender los diferentes tipos de drifting es esencial para implementar estrategias de detección y mitigación adecuadas.</a:t>
            </a:r>
            <a:endParaRPr lang="en-US" sz="1500" dirty="0"/>
          </a:p>
        </p:txBody>
      </p:sp>
      <p:sp>
        <p:nvSpPr>
          <p:cNvPr id="5" name="Shape 2"/>
          <p:cNvSpPr/>
          <p:nvPr/>
        </p:nvSpPr>
        <p:spPr>
          <a:xfrm>
            <a:off x="674965" y="2336006"/>
            <a:ext cx="7794069" cy="2406968"/>
          </a:xfrm>
          <a:prstGeom prst="roundRect">
            <a:avLst>
              <a:gd name="adj" fmla="val 12019"/>
            </a:avLst>
          </a:prstGeom>
          <a:solidFill>
            <a:srgbClr val="FFFFFF"/>
          </a:solidFill>
          <a:ln w="22860">
            <a:solidFill>
              <a:srgbClr val="BACFDD"/>
            </a:solidFill>
            <a:prstDash val="solid"/>
          </a:ln>
        </p:spPr>
        <p:txBody>
          <a:bodyPr/>
          <a:lstStyle/>
          <a:p>
            <a:endParaRPr lang="es-AR"/>
          </a:p>
        </p:txBody>
      </p:sp>
      <p:sp>
        <p:nvSpPr>
          <p:cNvPr id="6" name="Shape 3"/>
          <p:cNvSpPr/>
          <p:nvPr/>
        </p:nvSpPr>
        <p:spPr>
          <a:xfrm>
            <a:off x="697825" y="2358866"/>
            <a:ext cx="771406" cy="2361248"/>
          </a:xfrm>
          <a:prstGeom prst="roundRect">
            <a:avLst>
              <a:gd name="adj" fmla="val 33947"/>
            </a:avLst>
          </a:prstGeom>
          <a:solidFill>
            <a:srgbClr val="D4E9F7"/>
          </a:solidFill>
          <a:ln/>
        </p:spPr>
        <p:txBody>
          <a:bodyPr/>
          <a:lstStyle/>
          <a:p>
            <a:endParaRPr lang="es-AR"/>
          </a:p>
        </p:txBody>
      </p:sp>
      <p:sp>
        <p:nvSpPr>
          <p:cNvPr id="7" name="Text 4"/>
          <p:cNvSpPr/>
          <p:nvPr/>
        </p:nvSpPr>
        <p:spPr>
          <a:xfrm>
            <a:off x="1661993" y="2551628"/>
            <a:ext cx="2537698" cy="317063"/>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Drift Abrupto</a:t>
            </a:r>
            <a:endParaRPr lang="en-US" sz="1950" dirty="0"/>
          </a:p>
        </p:txBody>
      </p:sp>
      <p:sp>
        <p:nvSpPr>
          <p:cNvPr id="8" name="Text 5"/>
          <p:cNvSpPr/>
          <p:nvPr/>
        </p:nvSpPr>
        <p:spPr>
          <a:xfrm>
            <a:off x="1661993" y="2984302"/>
            <a:ext cx="6591419" cy="1543050"/>
          </a:xfrm>
          <a:prstGeom prst="rect">
            <a:avLst/>
          </a:prstGeom>
          <a:noFill/>
          <a:ln/>
        </p:spPr>
        <p:txBody>
          <a:bodyPr wrap="square" lIns="0" tIns="0" rIns="0" bIns="0" rtlCol="0" anchor="t"/>
          <a:lstStyle/>
          <a:p>
            <a:pPr marL="0" indent="0" algn="l">
              <a:lnSpc>
                <a:spcPts val="2400"/>
              </a:lnSpc>
              <a:buNone/>
            </a:pPr>
            <a:r>
              <a:rPr lang="en-US" sz="1500" dirty="0">
                <a:solidFill>
                  <a:srgbClr val="384653"/>
                </a:solidFill>
                <a:latin typeface="Montserrat" pitchFamily="34" charset="0"/>
                <a:ea typeface="Montserrat" pitchFamily="34" charset="-122"/>
                <a:cs typeface="Montserrat" pitchFamily="34" charset="-120"/>
              </a:rPr>
              <a:t>Un cambio repentino y significativo en la distribución de los datos, a menudo causado por eventos inesperados o cambios en el sistema. Se da cuando series de valores nominales tienen cambios bruscos por devaluaciones grandes, saltos discretos del dólar, paquetes fiscales imprevistos, controles cambiarios que alteran precios.</a:t>
            </a:r>
            <a:endParaRPr lang="en-US" sz="1500" dirty="0"/>
          </a:p>
        </p:txBody>
      </p:sp>
      <p:sp>
        <p:nvSpPr>
          <p:cNvPr id="9" name="Shape 6"/>
          <p:cNvSpPr/>
          <p:nvPr/>
        </p:nvSpPr>
        <p:spPr>
          <a:xfrm>
            <a:off x="674965" y="4935736"/>
            <a:ext cx="7794069" cy="2715578"/>
          </a:xfrm>
          <a:prstGeom prst="roundRect">
            <a:avLst>
              <a:gd name="adj" fmla="val 10653"/>
            </a:avLst>
          </a:prstGeom>
          <a:solidFill>
            <a:srgbClr val="FFFFFF"/>
          </a:solidFill>
          <a:ln w="22860">
            <a:solidFill>
              <a:srgbClr val="BACFDD"/>
            </a:solidFill>
            <a:prstDash val="solid"/>
          </a:ln>
        </p:spPr>
        <p:txBody>
          <a:bodyPr/>
          <a:lstStyle/>
          <a:p>
            <a:endParaRPr lang="es-AR"/>
          </a:p>
        </p:txBody>
      </p:sp>
      <p:sp>
        <p:nvSpPr>
          <p:cNvPr id="10" name="Shape 7"/>
          <p:cNvSpPr/>
          <p:nvPr/>
        </p:nvSpPr>
        <p:spPr>
          <a:xfrm>
            <a:off x="697825" y="4958596"/>
            <a:ext cx="771406" cy="2669857"/>
          </a:xfrm>
          <a:prstGeom prst="roundRect">
            <a:avLst>
              <a:gd name="adj" fmla="val 33947"/>
            </a:avLst>
          </a:prstGeom>
          <a:solidFill>
            <a:srgbClr val="D4E9F7"/>
          </a:solidFill>
          <a:ln/>
        </p:spPr>
        <p:txBody>
          <a:bodyPr/>
          <a:lstStyle/>
          <a:p>
            <a:endParaRPr lang="es-AR"/>
          </a:p>
        </p:txBody>
      </p:sp>
      <p:sp>
        <p:nvSpPr>
          <p:cNvPr id="11" name="Text 8"/>
          <p:cNvSpPr/>
          <p:nvPr/>
        </p:nvSpPr>
        <p:spPr>
          <a:xfrm>
            <a:off x="1661993" y="5151358"/>
            <a:ext cx="2537698" cy="317063"/>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Drift Gradual</a:t>
            </a:r>
            <a:endParaRPr lang="en-US" sz="1950" dirty="0"/>
          </a:p>
        </p:txBody>
      </p:sp>
      <p:sp>
        <p:nvSpPr>
          <p:cNvPr id="12" name="Text 9"/>
          <p:cNvSpPr/>
          <p:nvPr/>
        </p:nvSpPr>
        <p:spPr>
          <a:xfrm>
            <a:off x="1661993" y="5584031"/>
            <a:ext cx="6591419" cy="1851660"/>
          </a:xfrm>
          <a:prstGeom prst="rect">
            <a:avLst/>
          </a:prstGeom>
          <a:noFill/>
          <a:ln/>
        </p:spPr>
        <p:txBody>
          <a:bodyPr wrap="square" lIns="0" tIns="0" rIns="0" bIns="0" rtlCol="0" anchor="t"/>
          <a:lstStyle/>
          <a:p>
            <a:pPr marL="0" indent="0" algn="l">
              <a:lnSpc>
                <a:spcPts val="2400"/>
              </a:lnSpc>
              <a:buNone/>
            </a:pPr>
            <a:r>
              <a:rPr lang="en-US" sz="1500" dirty="0">
                <a:solidFill>
                  <a:srgbClr val="384653"/>
                </a:solidFill>
                <a:latin typeface="Montserrat" pitchFamily="34" charset="0"/>
                <a:ea typeface="Montserrat" pitchFamily="34" charset="-122"/>
                <a:cs typeface="Montserrat" pitchFamily="34" charset="-120"/>
              </a:rPr>
              <a:t>Una transición lenta y progresiva en la distribución de los datos, típica de fenómenos económicos como la inflación sostenida. En este tipo de drift, los valores se desplazan mes a mes sin cambios bruscos, pero de manera suficiente para que el modelo vaya perdiendo capacidad de generalización. No suele ser evidente hasta que el modelo comienza a degradarse.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665440"/>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Tipos de Data Drifting</a:t>
            </a:r>
            <a:endParaRPr lang="en-US" sz="4450" dirty="0"/>
          </a:p>
        </p:txBody>
      </p:sp>
      <p:sp>
        <p:nvSpPr>
          <p:cNvPr id="4" name="Text 1"/>
          <p:cNvSpPr/>
          <p:nvPr/>
        </p:nvSpPr>
        <p:spPr>
          <a:xfrm>
            <a:off x="758309" y="1703070"/>
            <a:ext cx="7627382" cy="346710"/>
          </a:xfrm>
          <a:prstGeom prst="rect">
            <a:avLst/>
          </a:prstGeom>
          <a:noFill/>
          <a:ln/>
        </p:spPr>
        <p:txBody>
          <a:bodyPr wrap="none" lIns="0" tIns="0" rIns="0" bIns="0" rtlCol="0" anchor="t"/>
          <a:lstStyle/>
          <a:p>
            <a:pPr marL="0" indent="0" algn="l">
              <a:lnSpc>
                <a:spcPts val="2700"/>
              </a:lnSpc>
              <a:buNone/>
            </a:pPr>
            <a:endParaRPr lang="en-US" sz="1700" dirty="0"/>
          </a:p>
        </p:txBody>
      </p:sp>
      <p:sp>
        <p:nvSpPr>
          <p:cNvPr id="5" name="Shape 2"/>
          <p:cNvSpPr/>
          <p:nvPr/>
        </p:nvSpPr>
        <p:spPr>
          <a:xfrm>
            <a:off x="758309" y="2293501"/>
            <a:ext cx="7627382" cy="5270659"/>
          </a:xfrm>
          <a:prstGeom prst="roundRect">
            <a:avLst>
              <a:gd name="adj" fmla="val 6166"/>
            </a:avLst>
          </a:prstGeom>
          <a:solidFill>
            <a:srgbClr val="FFFFFF"/>
          </a:solidFill>
          <a:ln w="30480">
            <a:solidFill>
              <a:srgbClr val="BACFDD"/>
            </a:solidFill>
            <a:prstDash val="solid"/>
          </a:ln>
        </p:spPr>
        <p:txBody>
          <a:bodyPr/>
          <a:lstStyle/>
          <a:p>
            <a:endParaRPr lang="es-AR"/>
          </a:p>
        </p:txBody>
      </p:sp>
      <p:sp>
        <p:nvSpPr>
          <p:cNvPr id="6" name="Shape 3"/>
          <p:cNvSpPr/>
          <p:nvPr/>
        </p:nvSpPr>
        <p:spPr>
          <a:xfrm>
            <a:off x="788789" y="2323981"/>
            <a:ext cx="866537" cy="5209699"/>
          </a:xfrm>
          <a:prstGeom prst="roundRect">
            <a:avLst>
              <a:gd name="adj" fmla="val 33284"/>
            </a:avLst>
          </a:prstGeom>
          <a:solidFill>
            <a:srgbClr val="D4E9F7"/>
          </a:solidFill>
          <a:ln/>
        </p:spPr>
        <p:txBody>
          <a:bodyPr/>
          <a:lstStyle/>
          <a:p>
            <a:endParaRPr lang="es-AR"/>
          </a:p>
        </p:txBody>
      </p:sp>
      <p:sp>
        <p:nvSpPr>
          <p:cNvPr id="7" name="Text 4"/>
          <p:cNvSpPr/>
          <p:nvPr/>
        </p:nvSpPr>
        <p:spPr>
          <a:xfrm>
            <a:off x="1871901" y="2540556"/>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384653"/>
                </a:solidFill>
                <a:latin typeface="Barlow Bold" pitchFamily="34" charset="0"/>
                <a:ea typeface="Barlow Bold" pitchFamily="34" charset="-122"/>
                <a:cs typeface="Barlow Bold" pitchFamily="34" charset="-120"/>
              </a:rPr>
              <a:t>Drift Recurrente</a:t>
            </a:r>
            <a:endParaRPr lang="en-US" sz="2200" dirty="0"/>
          </a:p>
        </p:txBody>
      </p:sp>
      <p:sp>
        <p:nvSpPr>
          <p:cNvPr id="8" name="Text 5"/>
          <p:cNvSpPr/>
          <p:nvPr/>
        </p:nvSpPr>
        <p:spPr>
          <a:xfrm>
            <a:off x="1871901" y="3026688"/>
            <a:ext cx="6266736" cy="173355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Patrones de cambio que se repiten cíclicamente, como las variaciones estacionales o los picos de actividad en ciertos horarios. En el contexto financiero y monetario argentino, la recurrencia aparece tanto por estacionalidad como por ciclos de actividad. </a:t>
            </a:r>
            <a:endParaRPr lang="en-US" sz="1700" dirty="0"/>
          </a:p>
        </p:txBody>
      </p:sp>
      <p:sp>
        <p:nvSpPr>
          <p:cNvPr id="9" name="Text 6"/>
          <p:cNvSpPr/>
          <p:nvPr/>
        </p:nvSpPr>
        <p:spPr>
          <a:xfrm>
            <a:off x="1871901" y="4890135"/>
            <a:ext cx="6266736" cy="242697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Para mitigar este tipo de drift es recomendable incorporar features temporales (mes, semana del mes, días hábiles, feriados o temporada) que permitan al modelo capturar patrones cíclicos, así como utilizar modelos que integren estacionalidad o agregados de tiempo para reflejar adecuadamente estos comportamientos recurrentes.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2433995"/>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Planteo del problema. </a:t>
            </a:r>
            <a:endParaRPr lang="en-US" sz="4450" dirty="0"/>
          </a:p>
        </p:txBody>
      </p:sp>
      <p:sp>
        <p:nvSpPr>
          <p:cNvPr id="4" name="Text 1"/>
          <p:cNvSpPr/>
          <p:nvPr/>
        </p:nvSpPr>
        <p:spPr>
          <a:xfrm>
            <a:off x="6244709" y="3471624"/>
            <a:ext cx="7627382" cy="173355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En nuestro dataset, aproximadamente la mitad de las variables son monetarias. Esto significa que, aunque el comportamiento de los clientes no cambie, los valores nominales sí lo hacen. Y eso genera que el modelo aprenda patrones que en realidad están explicados por la macro, no por el comportamiento real.</a:t>
            </a:r>
            <a:endParaRPr lang="en-US" sz="1700" dirty="0"/>
          </a:p>
        </p:txBody>
      </p:sp>
      <p:sp>
        <p:nvSpPr>
          <p:cNvPr id="5" name="Text 2"/>
          <p:cNvSpPr/>
          <p:nvPr/>
        </p:nvSpPr>
        <p:spPr>
          <a:xfrm>
            <a:off x="6244709" y="5448895"/>
            <a:ext cx="7627382" cy="346710"/>
          </a:xfrm>
          <a:prstGeom prst="rect">
            <a:avLst/>
          </a:prstGeom>
          <a:noFill/>
          <a:ln/>
        </p:spPr>
        <p:txBody>
          <a:bodyPr wrap="none" lIns="0" tIns="0" rIns="0" bIns="0" rtlCol="0" anchor="t"/>
          <a:lstStyle/>
          <a:p>
            <a:pPr marL="0" indent="0" algn="l">
              <a:lnSpc>
                <a:spcPts val="2700"/>
              </a:lnSpc>
              <a:buNone/>
            </a:pP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58309" y="2169319"/>
            <a:ext cx="6292572" cy="3890843"/>
          </a:xfrm>
          <a:prstGeom prst="rect">
            <a:avLst/>
          </a:prstGeom>
        </p:spPr>
      </p:pic>
      <p:sp>
        <p:nvSpPr>
          <p:cNvPr id="3" name="Text 0"/>
          <p:cNvSpPr/>
          <p:nvPr/>
        </p:nvSpPr>
        <p:spPr>
          <a:xfrm>
            <a:off x="7587139" y="2003346"/>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Planteo del problema</a:t>
            </a:r>
            <a:endParaRPr lang="en-US" sz="4450" dirty="0"/>
          </a:p>
        </p:txBody>
      </p:sp>
      <p:sp>
        <p:nvSpPr>
          <p:cNvPr id="4" name="Text 1"/>
          <p:cNvSpPr/>
          <p:nvPr/>
        </p:nvSpPr>
        <p:spPr>
          <a:xfrm>
            <a:off x="7587139" y="2932628"/>
            <a:ext cx="6292572" cy="138684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Si miramos el gráfico de IPC, dólar, UVA y dólar financiero, se ve claramente cómo las variables nominales suben en el tiempo. Esa tendencia es exactamente lo que mete ruido y genera drifting en los modelos. </a:t>
            </a:r>
            <a:endParaRPr lang="en-US" sz="1700" dirty="0"/>
          </a:p>
        </p:txBody>
      </p:sp>
      <p:sp>
        <p:nvSpPr>
          <p:cNvPr id="5" name="Text 2"/>
          <p:cNvSpPr/>
          <p:nvPr/>
        </p:nvSpPr>
        <p:spPr>
          <a:xfrm>
            <a:off x="7587139" y="4514374"/>
            <a:ext cx="6292572" cy="1733550"/>
          </a:xfrm>
          <a:prstGeom prst="rect">
            <a:avLst/>
          </a:prstGeom>
          <a:noFill/>
          <a:ln/>
        </p:spPr>
        <p:txBody>
          <a:bodyPr wrap="square" lIns="0" tIns="0" rIns="0" bIns="0" rtlCol="0" anchor="t"/>
          <a:lstStyle/>
          <a:p>
            <a:pPr marL="0" indent="0" algn="l">
              <a:lnSpc>
                <a:spcPts val="2700"/>
              </a:lnSpc>
              <a:buNone/>
            </a:pPr>
            <a:r>
              <a:rPr lang="en-US" sz="1700" dirty="0">
                <a:solidFill>
                  <a:srgbClr val="384653"/>
                </a:solidFill>
                <a:latin typeface="Montserrat" pitchFamily="34" charset="0"/>
                <a:ea typeface="Montserrat" pitchFamily="34" charset="-122"/>
                <a:cs typeface="Montserrat" pitchFamily="34" charset="-120"/>
              </a:rPr>
              <a:t>En un mes el tipo de cambio paralelo sube 25%, impactando en los precios. Entonces, las variables monetarias (monto gastado, ingresos en pesos, límites de tarjeta) suben abruptamente, rompiendo la escala que el modelo aprendió.</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9356646"/>
          </a:xfrm>
          <a:prstGeom prst="rect">
            <a:avLst/>
          </a:prstGeom>
          <a:solidFill>
            <a:srgbClr val="F4FBFF"/>
          </a:solidFill>
          <a:ln/>
        </p:spPr>
        <p:txBody>
          <a:bodyPr/>
          <a:lstStyle/>
          <a:p>
            <a:endParaRPr lang="es-AR"/>
          </a:p>
        </p:txBody>
      </p:sp>
      <p:sp>
        <p:nvSpPr>
          <p:cNvPr id="3" name="Text 1"/>
          <p:cNvSpPr/>
          <p:nvPr/>
        </p:nvSpPr>
        <p:spPr>
          <a:xfrm>
            <a:off x="529828" y="416243"/>
            <a:ext cx="6775728" cy="497919"/>
          </a:xfrm>
          <a:prstGeom prst="rect">
            <a:avLst/>
          </a:prstGeom>
          <a:noFill/>
          <a:ln/>
        </p:spPr>
        <p:txBody>
          <a:bodyPr wrap="none" lIns="0" tIns="0" rIns="0" bIns="0" rtlCol="0" anchor="t"/>
          <a:lstStyle/>
          <a:p>
            <a:pPr marL="0" indent="0" algn="l">
              <a:lnSpc>
                <a:spcPts val="3900"/>
              </a:lnSpc>
              <a:buNone/>
            </a:pPr>
            <a:r>
              <a:rPr lang="en-US" sz="3100" b="1" dirty="0">
                <a:solidFill>
                  <a:srgbClr val="2E3C4E"/>
                </a:solidFill>
                <a:latin typeface="Barlow Bold" pitchFamily="34" charset="0"/>
                <a:ea typeface="Barlow Bold" pitchFamily="34" charset="-122"/>
                <a:cs typeface="Barlow Bold" pitchFamily="34" charset="-120"/>
              </a:rPr>
              <a:t>¿Con que se soluciona el data drifting?</a:t>
            </a:r>
            <a:endParaRPr lang="en-US" sz="3100" dirty="0"/>
          </a:p>
        </p:txBody>
      </p:sp>
      <p:sp>
        <p:nvSpPr>
          <p:cNvPr id="4" name="Text 2"/>
          <p:cNvSpPr/>
          <p:nvPr/>
        </p:nvSpPr>
        <p:spPr>
          <a:xfrm>
            <a:off x="529828" y="974646"/>
            <a:ext cx="4948357" cy="248960"/>
          </a:xfrm>
          <a:prstGeom prst="rect">
            <a:avLst/>
          </a:prstGeom>
          <a:noFill/>
          <a:ln/>
        </p:spPr>
        <p:txBody>
          <a:bodyPr wrap="none" lIns="0" tIns="0" rIns="0" bIns="0" rtlCol="0" anchor="t"/>
          <a:lstStyle/>
          <a:p>
            <a:pPr marL="0" indent="0" algn="l">
              <a:lnSpc>
                <a:spcPts val="1950"/>
              </a:lnSpc>
              <a:buNone/>
            </a:pPr>
            <a:r>
              <a:rPr lang="en-US" sz="1550" b="1" dirty="0">
                <a:solidFill>
                  <a:srgbClr val="2E3C4E"/>
                </a:solidFill>
                <a:latin typeface="Barlow Bold" pitchFamily="34" charset="0"/>
                <a:ea typeface="Barlow Bold" pitchFamily="34" charset="-122"/>
                <a:cs typeface="Barlow Bold" pitchFamily="34" charset="-120"/>
              </a:rPr>
              <a:t>Existen diferentes métodos para ajustar el data drifting:</a:t>
            </a:r>
            <a:endParaRPr lang="en-US" sz="1550" dirty="0"/>
          </a:p>
        </p:txBody>
      </p:sp>
      <p:sp>
        <p:nvSpPr>
          <p:cNvPr id="5" name="Text 3"/>
          <p:cNvSpPr/>
          <p:nvPr/>
        </p:nvSpPr>
        <p:spPr>
          <a:xfrm>
            <a:off x="529828" y="1586865"/>
            <a:ext cx="2558058" cy="242292"/>
          </a:xfrm>
          <a:prstGeom prst="rect">
            <a:avLst/>
          </a:prstGeom>
          <a:noFill/>
          <a:ln/>
        </p:spPr>
        <p:txBody>
          <a:bodyPr wrap="none" lIns="0" tIns="0" rIns="0" bIns="0" rtlCol="0" anchor="t"/>
          <a:lstStyle/>
          <a:p>
            <a:pPr marL="0" indent="0" algn="l">
              <a:lnSpc>
                <a:spcPts val="1900"/>
              </a:lnSpc>
              <a:buNone/>
            </a:pPr>
            <a:endParaRPr lang="en-US" sz="1150" dirty="0"/>
          </a:p>
        </p:txBody>
      </p:sp>
      <p:pic>
        <p:nvPicPr>
          <p:cNvPr id="6" name="Image 0" descr="preencoded.png"/>
          <p:cNvPicPr>
            <a:picLocks noChangeAspect="1"/>
          </p:cNvPicPr>
          <p:nvPr/>
        </p:nvPicPr>
        <p:blipFill>
          <a:blip r:embed="rId3"/>
          <a:stretch>
            <a:fillRect/>
          </a:stretch>
        </p:blipFill>
        <p:spPr>
          <a:xfrm>
            <a:off x="3627953" y="1620917"/>
            <a:ext cx="7389614" cy="6736675"/>
          </a:xfrm>
          <a:prstGeom prst="rect">
            <a:avLst/>
          </a:prstGeom>
        </p:spPr>
      </p:pic>
      <p:sp>
        <p:nvSpPr>
          <p:cNvPr id="7" name="Text 4"/>
          <p:cNvSpPr/>
          <p:nvPr/>
        </p:nvSpPr>
        <p:spPr>
          <a:xfrm>
            <a:off x="11557635" y="1586865"/>
            <a:ext cx="2558058" cy="242292"/>
          </a:xfrm>
          <a:prstGeom prst="rect">
            <a:avLst/>
          </a:prstGeom>
          <a:noFill/>
          <a:ln/>
        </p:spPr>
        <p:txBody>
          <a:bodyPr wrap="none" lIns="0" tIns="0" rIns="0" bIns="0" rtlCol="0" anchor="t"/>
          <a:lstStyle/>
          <a:p>
            <a:pPr marL="0" indent="0" algn="l">
              <a:lnSpc>
                <a:spcPts val="1900"/>
              </a:lnSpc>
              <a:buNone/>
            </a:pPr>
            <a:endParaRPr lang="en-US" sz="1150" dirty="0"/>
          </a:p>
        </p:txBody>
      </p:sp>
      <p:sp>
        <p:nvSpPr>
          <p:cNvPr id="8" name="Text 5"/>
          <p:cNvSpPr/>
          <p:nvPr/>
        </p:nvSpPr>
        <p:spPr>
          <a:xfrm>
            <a:off x="529828" y="8698111"/>
            <a:ext cx="13570744" cy="242292"/>
          </a:xfrm>
          <a:prstGeom prst="rect">
            <a:avLst/>
          </a:prstGeom>
          <a:noFill/>
          <a:ln/>
        </p:spPr>
        <p:txBody>
          <a:bodyPr wrap="none" lIns="0" tIns="0" rIns="0" bIns="0" rtlCol="0" anchor="t"/>
          <a:lstStyle/>
          <a:p>
            <a:pPr marL="0" indent="0" algn="l">
              <a:lnSpc>
                <a:spcPts val="1900"/>
              </a:lnSpc>
              <a:buNone/>
            </a:pP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4709" y="1006792"/>
            <a:ext cx="5701546" cy="712708"/>
          </a:xfrm>
          <a:prstGeom prst="rect">
            <a:avLst/>
          </a:prstGeom>
          <a:noFill/>
          <a:ln/>
        </p:spPr>
        <p:txBody>
          <a:bodyPr wrap="none" lIns="0" tIns="0" rIns="0" bIns="0" rtlCol="0" anchor="t"/>
          <a:lstStyle/>
          <a:p>
            <a:pPr marL="0" indent="0" algn="l">
              <a:lnSpc>
                <a:spcPts val="5600"/>
              </a:lnSpc>
              <a:buNone/>
            </a:pPr>
            <a:r>
              <a:rPr lang="en-US" sz="4450" b="1" dirty="0">
                <a:solidFill>
                  <a:srgbClr val="2E3C4E"/>
                </a:solidFill>
                <a:latin typeface="Barlow Bold" pitchFamily="34" charset="0"/>
                <a:ea typeface="Barlow Bold" pitchFamily="34" charset="-122"/>
                <a:cs typeface="Barlow Bold" pitchFamily="34" charset="-120"/>
              </a:rPr>
              <a:t>Metodo propuesto</a:t>
            </a:r>
            <a:endParaRPr lang="en-US" sz="4450" dirty="0"/>
          </a:p>
        </p:txBody>
      </p:sp>
      <p:sp>
        <p:nvSpPr>
          <p:cNvPr id="4" name="Text 1"/>
          <p:cNvSpPr/>
          <p:nvPr/>
        </p:nvSpPr>
        <p:spPr>
          <a:xfrm>
            <a:off x="6244709" y="1806059"/>
            <a:ext cx="7627382" cy="712470"/>
          </a:xfrm>
          <a:prstGeom prst="rect">
            <a:avLst/>
          </a:prstGeom>
          <a:noFill/>
          <a:ln/>
        </p:spPr>
        <p:txBody>
          <a:bodyPr wrap="square" lIns="0" tIns="0" rIns="0" bIns="0" rtlCol="0" anchor="t"/>
          <a:lstStyle/>
          <a:p>
            <a:pPr marL="0" indent="0" algn="l">
              <a:lnSpc>
                <a:spcPts val="2800"/>
              </a:lnSpc>
              <a:buNone/>
            </a:pPr>
            <a:r>
              <a:rPr lang="en-US" sz="2200" b="1" dirty="0">
                <a:solidFill>
                  <a:srgbClr val="2E3C4E"/>
                </a:solidFill>
                <a:latin typeface="Barlow Bold" pitchFamily="34" charset="0"/>
                <a:ea typeface="Barlow Bold" pitchFamily="34" charset="-122"/>
                <a:cs typeface="Barlow Bold" pitchFamily="34" charset="-120"/>
              </a:rPr>
              <a:t>Vamos a probar ajustar nuestro modelo mediante el Indice de la FAPCE y el indice de dolar oficial BNA. </a:t>
            </a:r>
            <a:endParaRPr lang="en-US" sz="2200" dirty="0"/>
          </a:p>
        </p:txBody>
      </p:sp>
      <p:pic>
        <p:nvPicPr>
          <p:cNvPr id="5" name="Image 1" descr="preencoded.png"/>
          <p:cNvPicPr>
            <a:picLocks noChangeAspect="1"/>
          </p:cNvPicPr>
          <p:nvPr/>
        </p:nvPicPr>
        <p:blipFill>
          <a:blip r:embed="rId4"/>
          <a:stretch>
            <a:fillRect/>
          </a:stretch>
        </p:blipFill>
        <p:spPr>
          <a:xfrm>
            <a:off x="6244709" y="2843451"/>
            <a:ext cx="7627382" cy="3788807"/>
          </a:xfrm>
          <a:prstGeom prst="rect">
            <a:avLst/>
          </a:prstGeom>
        </p:spPr>
      </p:pic>
      <p:sp>
        <p:nvSpPr>
          <p:cNvPr id="6" name="Text 2"/>
          <p:cNvSpPr/>
          <p:nvPr/>
        </p:nvSpPr>
        <p:spPr>
          <a:xfrm>
            <a:off x="11872667" y="3905783"/>
            <a:ext cx="1816806" cy="227146"/>
          </a:xfrm>
          <a:prstGeom prst="rect">
            <a:avLst/>
          </a:prstGeom>
          <a:noFill/>
          <a:ln/>
        </p:spPr>
        <p:txBody>
          <a:bodyPr wrap="none" lIns="0" tIns="0" rIns="0" bIns="0" rtlCol="0" anchor="t"/>
          <a:lstStyle/>
          <a:p>
            <a:pPr marL="0" indent="0" algn="l">
              <a:lnSpc>
                <a:spcPts val="1750"/>
              </a:lnSpc>
              <a:buNone/>
            </a:pPr>
            <a:r>
              <a:rPr lang="en-US" sz="1400" b="1" dirty="0">
                <a:solidFill>
                  <a:srgbClr val="384653"/>
                </a:solidFill>
                <a:latin typeface="Barlow Bold" pitchFamily="34" charset="0"/>
                <a:ea typeface="Barlow Bold" pitchFamily="34" charset="-122"/>
                <a:cs typeface="Barlow Bold" pitchFamily="34" charset="-120"/>
              </a:rPr>
              <a:t>Validación</a:t>
            </a:r>
            <a:endParaRPr lang="en-US" sz="1400" dirty="0"/>
          </a:p>
        </p:txBody>
      </p:sp>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57291" y="3816123"/>
            <a:ext cx="383571" cy="383571"/>
          </a:xfrm>
          <a:prstGeom prst="rect">
            <a:avLst/>
          </a:prstGeom>
        </p:spPr>
      </p:pic>
      <p:sp>
        <p:nvSpPr>
          <p:cNvPr id="8" name="Text 3"/>
          <p:cNvSpPr/>
          <p:nvPr/>
        </p:nvSpPr>
        <p:spPr>
          <a:xfrm>
            <a:off x="11872667" y="5332785"/>
            <a:ext cx="1816806" cy="227146"/>
          </a:xfrm>
          <a:prstGeom prst="rect">
            <a:avLst/>
          </a:prstGeom>
          <a:noFill/>
          <a:ln/>
        </p:spPr>
        <p:txBody>
          <a:bodyPr wrap="none" lIns="0" tIns="0" rIns="0" bIns="0" rtlCol="0" anchor="t"/>
          <a:lstStyle/>
          <a:p>
            <a:pPr marL="0" indent="0" algn="l">
              <a:lnSpc>
                <a:spcPts val="1750"/>
              </a:lnSpc>
              <a:buNone/>
            </a:pPr>
            <a:r>
              <a:rPr lang="en-US" sz="1400" b="1" dirty="0">
                <a:solidFill>
                  <a:srgbClr val="384653"/>
                </a:solidFill>
                <a:latin typeface="Barlow Bold" pitchFamily="34" charset="0"/>
                <a:ea typeface="Barlow Bold" pitchFamily="34" charset="-122"/>
                <a:cs typeface="Barlow Bold" pitchFamily="34" charset="-120"/>
              </a:rPr>
              <a:t>Ajuste Modelo</a:t>
            </a:r>
            <a:endParaRPr lang="en-US" sz="1400" dirty="0"/>
          </a:p>
        </p:txBody>
      </p:sp>
      <p:pic>
        <p:nvPicPr>
          <p:cNvPr id="9"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7291" y="5243126"/>
            <a:ext cx="383571" cy="383571"/>
          </a:xfrm>
          <a:prstGeom prst="rect">
            <a:avLst/>
          </a:prstGeom>
        </p:spPr>
      </p:pic>
      <p:sp>
        <p:nvSpPr>
          <p:cNvPr id="10" name="Text 4"/>
          <p:cNvSpPr/>
          <p:nvPr/>
        </p:nvSpPr>
        <p:spPr>
          <a:xfrm>
            <a:off x="6427283" y="5332785"/>
            <a:ext cx="1816806" cy="227146"/>
          </a:xfrm>
          <a:prstGeom prst="rect">
            <a:avLst/>
          </a:prstGeom>
          <a:noFill/>
          <a:ln/>
        </p:spPr>
        <p:txBody>
          <a:bodyPr wrap="none" lIns="0" tIns="0" rIns="0" bIns="0" rtlCol="0" anchor="t"/>
          <a:lstStyle/>
          <a:p>
            <a:pPr marL="0" indent="0" algn="r">
              <a:lnSpc>
                <a:spcPts val="1750"/>
              </a:lnSpc>
              <a:buNone/>
            </a:pPr>
            <a:r>
              <a:rPr lang="en-US" sz="1400" b="1" dirty="0">
                <a:solidFill>
                  <a:srgbClr val="384653"/>
                </a:solidFill>
                <a:latin typeface="Barlow Bold" pitchFamily="34" charset="0"/>
                <a:ea typeface="Barlow Bold" pitchFamily="34" charset="-122"/>
                <a:cs typeface="Barlow Bold" pitchFamily="34" charset="-120"/>
              </a:rPr>
              <a:t>Dólar BNA</a:t>
            </a:r>
            <a:endParaRPr lang="en-US" sz="1400" dirty="0"/>
          </a:p>
        </p:txBody>
      </p:sp>
      <p:pic>
        <p:nvPicPr>
          <p:cNvPr id="11"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15066" y="5335183"/>
            <a:ext cx="383570" cy="383571"/>
          </a:xfrm>
          <a:prstGeom prst="rect">
            <a:avLst/>
          </a:prstGeom>
        </p:spPr>
      </p:pic>
      <p:pic>
        <p:nvPicPr>
          <p:cNvPr id="12"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15786" y="3908300"/>
            <a:ext cx="383570" cy="383571"/>
          </a:xfrm>
          <a:prstGeom prst="rect">
            <a:avLst/>
          </a:prstGeom>
        </p:spPr>
      </p:pic>
      <p:sp>
        <p:nvSpPr>
          <p:cNvPr id="13" name="Text 5"/>
          <p:cNvSpPr/>
          <p:nvPr/>
        </p:nvSpPr>
        <p:spPr>
          <a:xfrm>
            <a:off x="6434355" y="3902067"/>
            <a:ext cx="1810453" cy="227146"/>
          </a:xfrm>
          <a:prstGeom prst="rect">
            <a:avLst/>
          </a:prstGeom>
          <a:noFill/>
          <a:ln/>
        </p:spPr>
        <p:txBody>
          <a:bodyPr wrap="none" lIns="0" tIns="0" rIns="0" bIns="0" rtlCol="0" anchor="t"/>
          <a:lstStyle/>
          <a:p>
            <a:pPr marL="0" indent="0" algn="r">
              <a:lnSpc>
                <a:spcPts val="1750"/>
              </a:lnSpc>
              <a:buNone/>
            </a:pPr>
            <a:r>
              <a:rPr lang="en-US" sz="1400" b="1" dirty="0">
                <a:solidFill>
                  <a:srgbClr val="384653"/>
                </a:solidFill>
                <a:latin typeface="Barlow Bold" pitchFamily="34" charset="0"/>
                <a:ea typeface="Barlow Bold" pitchFamily="34" charset="-122"/>
                <a:cs typeface="Barlow Bold" pitchFamily="34" charset="-120"/>
              </a:rPr>
              <a:t>FAPCE</a:t>
            </a:r>
            <a:endParaRPr lang="en-US" sz="1400" dirty="0"/>
          </a:p>
        </p:txBody>
      </p:sp>
      <p:sp>
        <p:nvSpPr>
          <p:cNvPr id="14" name="Text 6"/>
          <p:cNvSpPr/>
          <p:nvPr/>
        </p:nvSpPr>
        <p:spPr>
          <a:xfrm>
            <a:off x="6244709" y="6875978"/>
            <a:ext cx="7627382" cy="346710"/>
          </a:xfrm>
          <a:prstGeom prst="rect">
            <a:avLst/>
          </a:prstGeom>
          <a:noFill/>
          <a:ln/>
        </p:spPr>
        <p:txBody>
          <a:bodyPr wrap="none" lIns="0" tIns="0" rIns="0" bIns="0" rtlCol="0" anchor="t"/>
          <a:lstStyle/>
          <a:p>
            <a:pPr marL="0" indent="0" algn="l">
              <a:lnSpc>
                <a:spcPts val="2700"/>
              </a:lnSpc>
              <a:buNone/>
            </a:pP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TotalTime>
  <Words>1148</Words>
  <Application>Microsoft Office PowerPoint</Application>
  <PresentationFormat>Personalizado</PresentationFormat>
  <Paragraphs>71</Paragraphs>
  <Slides>13</Slides>
  <Notes>13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Montserrat</vt:lpstr>
      <vt:lpstr>Barlow Bold</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Santiago Turuguet</cp:lastModifiedBy>
  <cp:revision>2</cp:revision>
  <dcterms:created xsi:type="dcterms:W3CDTF">2025-11-22T23:34:07Z</dcterms:created>
  <dcterms:modified xsi:type="dcterms:W3CDTF">2025-11-23T18:41:51Z</dcterms:modified>
</cp:coreProperties>
</file>